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3" r:id="rId1"/>
  </p:sldMasterIdLst>
  <p:notesMasterIdLst>
    <p:notesMasterId r:id="rId58"/>
  </p:notesMasterIdLst>
  <p:sldIdLst>
    <p:sldId id="312" r:id="rId2"/>
    <p:sldId id="320" r:id="rId3"/>
    <p:sldId id="257" r:id="rId4"/>
    <p:sldId id="260" r:id="rId5"/>
    <p:sldId id="258" r:id="rId6"/>
    <p:sldId id="259" r:id="rId7"/>
    <p:sldId id="261" r:id="rId8"/>
    <p:sldId id="262" r:id="rId9"/>
    <p:sldId id="265" r:id="rId10"/>
    <p:sldId id="263" r:id="rId11"/>
    <p:sldId id="264" r:id="rId12"/>
    <p:sldId id="266" r:id="rId13"/>
    <p:sldId id="267" r:id="rId14"/>
    <p:sldId id="268" r:id="rId15"/>
    <p:sldId id="270" r:id="rId16"/>
    <p:sldId id="269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0" r:id="rId27"/>
    <p:sldId id="281" r:id="rId28"/>
    <p:sldId id="282" r:id="rId29"/>
    <p:sldId id="289" r:id="rId30"/>
    <p:sldId id="291" r:id="rId31"/>
    <p:sldId id="292" r:id="rId32"/>
    <p:sldId id="293" r:id="rId33"/>
    <p:sldId id="294" r:id="rId34"/>
    <p:sldId id="295" r:id="rId35"/>
    <p:sldId id="296" r:id="rId36"/>
    <p:sldId id="297" r:id="rId37"/>
    <p:sldId id="298" r:id="rId38"/>
    <p:sldId id="299" r:id="rId39"/>
    <p:sldId id="300" r:id="rId40"/>
    <p:sldId id="301" r:id="rId41"/>
    <p:sldId id="302" r:id="rId42"/>
    <p:sldId id="303" r:id="rId43"/>
    <p:sldId id="304" r:id="rId44"/>
    <p:sldId id="305" r:id="rId45"/>
    <p:sldId id="314" r:id="rId46"/>
    <p:sldId id="315" r:id="rId47"/>
    <p:sldId id="316" r:id="rId48"/>
    <p:sldId id="317" r:id="rId49"/>
    <p:sldId id="318" r:id="rId50"/>
    <p:sldId id="319" r:id="rId51"/>
    <p:sldId id="306" r:id="rId52"/>
    <p:sldId id="307" r:id="rId53"/>
    <p:sldId id="308" r:id="rId54"/>
    <p:sldId id="309" r:id="rId55"/>
    <p:sldId id="310" r:id="rId56"/>
    <p:sldId id="311" r:id="rId5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6B727"/>
    <a:srgbClr val="E48312"/>
    <a:srgbClr val="FFFF00"/>
    <a:srgbClr val="EE6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548" autoAdjust="0"/>
    <p:restoredTop sz="94660"/>
  </p:normalViewPr>
  <p:slideViewPr>
    <p:cSldViewPr snapToGrid="0">
      <p:cViewPr varScale="1">
        <p:scale>
          <a:sx n="78" d="100"/>
          <a:sy n="78" d="100"/>
        </p:scale>
        <p:origin x="715" y="6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0F9D9F9-1331-47FD-A47F-C1B381052916}" type="doc">
      <dgm:prSet loTypeId="urn:microsoft.com/office/officeart/2005/8/layout/cycle1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hr-HR"/>
        </a:p>
      </dgm:t>
    </dgm:pt>
    <dgm:pt modelId="{4E728EDB-7E08-448C-9323-568C0EBB8085}">
      <dgm:prSet phldrT="[Tekst]" custT="1"/>
      <dgm:spPr/>
      <dgm:t>
        <a:bodyPr/>
        <a:lstStyle/>
        <a:p>
          <a:r>
            <a:rPr lang="hr-HR" sz="1800" dirty="0"/>
            <a:t>PREVENCIJA</a:t>
          </a:r>
        </a:p>
      </dgm:t>
    </dgm:pt>
    <dgm:pt modelId="{B4864FD5-3AFD-4B30-BF80-911D7281F3E9}" type="parTrans" cxnId="{38BF953B-B4AF-489B-957F-56A63F06F52F}">
      <dgm:prSet/>
      <dgm:spPr/>
      <dgm:t>
        <a:bodyPr/>
        <a:lstStyle/>
        <a:p>
          <a:endParaRPr lang="hr-HR"/>
        </a:p>
      </dgm:t>
    </dgm:pt>
    <dgm:pt modelId="{9C6A5178-3A8E-42A7-B323-F46AE49236C8}" type="sibTrans" cxnId="{38BF953B-B4AF-489B-957F-56A63F06F52F}">
      <dgm:prSet/>
      <dgm:spPr/>
      <dgm:t>
        <a:bodyPr/>
        <a:lstStyle/>
        <a:p>
          <a:endParaRPr lang="hr-HR"/>
        </a:p>
      </dgm:t>
    </dgm:pt>
    <dgm:pt modelId="{6C444A45-A608-4791-9E55-36ACBF6903D3}">
      <dgm:prSet phldrT="[Tekst]" custT="1"/>
      <dgm:spPr/>
      <dgm:t>
        <a:bodyPr/>
        <a:lstStyle/>
        <a:p>
          <a:r>
            <a:rPr lang="hr-HR" sz="1800" dirty="0"/>
            <a:t>PRIPRAVNOST</a:t>
          </a:r>
        </a:p>
      </dgm:t>
    </dgm:pt>
    <dgm:pt modelId="{4666AA42-619D-427F-80A4-D1FC1E77890C}" type="parTrans" cxnId="{8A80A78E-02BA-425F-95B9-B6FF83094E8F}">
      <dgm:prSet/>
      <dgm:spPr/>
      <dgm:t>
        <a:bodyPr/>
        <a:lstStyle/>
        <a:p>
          <a:endParaRPr lang="hr-HR"/>
        </a:p>
      </dgm:t>
    </dgm:pt>
    <dgm:pt modelId="{7BB0E763-B778-479D-8D56-87D693DBD974}" type="sibTrans" cxnId="{8A80A78E-02BA-425F-95B9-B6FF83094E8F}">
      <dgm:prSet/>
      <dgm:spPr/>
      <dgm:t>
        <a:bodyPr/>
        <a:lstStyle/>
        <a:p>
          <a:endParaRPr lang="hr-HR"/>
        </a:p>
      </dgm:t>
    </dgm:pt>
    <dgm:pt modelId="{E4C629F9-4E52-443A-B2F4-BAE6E40A69D3}">
      <dgm:prSet phldrT="[Tekst]"/>
      <dgm:spPr/>
      <dgm:t>
        <a:bodyPr/>
        <a:lstStyle/>
        <a:p>
          <a:r>
            <a:rPr lang="hr-HR" dirty="0"/>
            <a:t>KATASTROFA</a:t>
          </a:r>
        </a:p>
      </dgm:t>
    </dgm:pt>
    <dgm:pt modelId="{B77FAA9F-DBAC-4225-9E16-B668E33E8DBA}" type="parTrans" cxnId="{1D3C41BE-D899-4162-B7A7-18B6EE1FA90D}">
      <dgm:prSet/>
      <dgm:spPr/>
      <dgm:t>
        <a:bodyPr/>
        <a:lstStyle/>
        <a:p>
          <a:endParaRPr lang="hr-HR"/>
        </a:p>
      </dgm:t>
    </dgm:pt>
    <dgm:pt modelId="{C2EFF41F-FA29-4B8A-916F-BB2A1A3CD84C}" type="sibTrans" cxnId="{1D3C41BE-D899-4162-B7A7-18B6EE1FA90D}">
      <dgm:prSet/>
      <dgm:spPr/>
      <dgm:t>
        <a:bodyPr/>
        <a:lstStyle/>
        <a:p>
          <a:endParaRPr lang="hr-HR"/>
        </a:p>
      </dgm:t>
    </dgm:pt>
    <dgm:pt modelId="{13B6672C-39C1-4CB1-BCE0-A7CBBE9D4334}">
      <dgm:prSet phldrT="[Tekst]" custT="1"/>
      <dgm:spPr/>
      <dgm:t>
        <a:bodyPr/>
        <a:lstStyle/>
        <a:p>
          <a:r>
            <a:rPr lang="hr-HR" sz="1400" dirty="0"/>
            <a:t>ODGOVOR</a:t>
          </a:r>
          <a:r>
            <a:rPr lang="hr-HR" sz="1300" dirty="0"/>
            <a:t> NA </a:t>
          </a:r>
          <a:r>
            <a:rPr lang="hr-HR" sz="1600" dirty="0"/>
            <a:t>NESREĆU</a:t>
          </a:r>
          <a:endParaRPr lang="hr-HR" sz="1300" dirty="0"/>
        </a:p>
      </dgm:t>
    </dgm:pt>
    <dgm:pt modelId="{87EE680C-0D70-4496-86BE-0905D649D393}" type="parTrans" cxnId="{30383AA9-E277-4448-8FD8-136AA1519DB9}">
      <dgm:prSet/>
      <dgm:spPr/>
      <dgm:t>
        <a:bodyPr/>
        <a:lstStyle/>
        <a:p>
          <a:endParaRPr lang="hr-HR"/>
        </a:p>
      </dgm:t>
    </dgm:pt>
    <dgm:pt modelId="{E3CDD59D-B36B-4704-8A67-D8A942CC8BDE}" type="sibTrans" cxnId="{30383AA9-E277-4448-8FD8-136AA1519DB9}">
      <dgm:prSet/>
      <dgm:spPr/>
      <dgm:t>
        <a:bodyPr/>
        <a:lstStyle/>
        <a:p>
          <a:endParaRPr lang="hr-HR"/>
        </a:p>
      </dgm:t>
    </dgm:pt>
    <dgm:pt modelId="{F2088030-7B8F-4C48-862C-4238A4806E2A}">
      <dgm:prSet phldrT="[Tekst]" custT="1"/>
      <dgm:spPr/>
      <dgm:t>
        <a:bodyPr/>
        <a:lstStyle/>
        <a:p>
          <a:r>
            <a:rPr lang="hr-HR" sz="1800" dirty="0"/>
            <a:t>OPORAVAK</a:t>
          </a:r>
        </a:p>
      </dgm:t>
    </dgm:pt>
    <dgm:pt modelId="{9F8CC709-1E44-434C-B9D1-13DFD95EEA43}" type="parTrans" cxnId="{3A799C77-DF9C-4367-83A4-260F95F589F0}">
      <dgm:prSet/>
      <dgm:spPr/>
      <dgm:t>
        <a:bodyPr/>
        <a:lstStyle/>
        <a:p>
          <a:endParaRPr lang="hr-HR"/>
        </a:p>
      </dgm:t>
    </dgm:pt>
    <dgm:pt modelId="{68DB7D78-5D42-4894-A464-EE698CE3BEBA}" type="sibTrans" cxnId="{3A799C77-DF9C-4367-83A4-260F95F589F0}">
      <dgm:prSet/>
      <dgm:spPr/>
      <dgm:t>
        <a:bodyPr/>
        <a:lstStyle/>
        <a:p>
          <a:endParaRPr lang="hr-HR"/>
        </a:p>
      </dgm:t>
    </dgm:pt>
    <dgm:pt modelId="{2331F89A-A4DF-4110-83A2-1D00257A12F2}" type="pres">
      <dgm:prSet presAssocID="{D0F9D9F9-1331-47FD-A47F-C1B381052916}" presName="cycle" presStyleCnt="0">
        <dgm:presLayoutVars>
          <dgm:dir/>
          <dgm:resizeHandles val="exact"/>
        </dgm:presLayoutVars>
      </dgm:prSet>
      <dgm:spPr/>
    </dgm:pt>
    <dgm:pt modelId="{1D337609-AA18-4734-8D0A-4527B9702EA7}" type="pres">
      <dgm:prSet presAssocID="{4E728EDB-7E08-448C-9323-568C0EBB8085}" presName="dummy" presStyleCnt="0"/>
      <dgm:spPr/>
    </dgm:pt>
    <dgm:pt modelId="{40CAF870-2177-4FCE-84CD-85A421F085F0}" type="pres">
      <dgm:prSet presAssocID="{4E728EDB-7E08-448C-9323-568C0EBB8085}" presName="node" presStyleLbl="revTx" presStyleIdx="0" presStyleCnt="5" custScaleX="134176">
        <dgm:presLayoutVars>
          <dgm:bulletEnabled val="1"/>
        </dgm:presLayoutVars>
      </dgm:prSet>
      <dgm:spPr/>
    </dgm:pt>
    <dgm:pt modelId="{306C3406-C924-4432-98A5-36A0B335DB17}" type="pres">
      <dgm:prSet presAssocID="{9C6A5178-3A8E-42A7-B323-F46AE49236C8}" presName="sibTrans" presStyleLbl="node1" presStyleIdx="0" presStyleCnt="5"/>
      <dgm:spPr/>
    </dgm:pt>
    <dgm:pt modelId="{B94DDF36-B8DD-4CB0-B52F-D5905F28FBF4}" type="pres">
      <dgm:prSet presAssocID="{6C444A45-A608-4791-9E55-36ACBF6903D3}" presName="dummy" presStyleCnt="0"/>
      <dgm:spPr/>
    </dgm:pt>
    <dgm:pt modelId="{62A18EA7-8B92-4F13-A3EB-E9B2849BAADE}" type="pres">
      <dgm:prSet presAssocID="{6C444A45-A608-4791-9E55-36ACBF6903D3}" presName="node" presStyleLbl="revTx" presStyleIdx="1" presStyleCnt="5" custScaleX="360206" custScaleY="139125">
        <dgm:presLayoutVars>
          <dgm:bulletEnabled val="1"/>
        </dgm:presLayoutVars>
      </dgm:prSet>
      <dgm:spPr/>
    </dgm:pt>
    <dgm:pt modelId="{5D1CD46B-D049-4C28-A865-CBD664BB4C19}" type="pres">
      <dgm:prSet presAssocID="{7BB0E763-B778-479D-8D56-87D693DBD974}" presName="sibTrans" presStyleLbl="node1" presStyleIdx="1" presStyleCnt="5" custLinFactNeighborX="11179" custLinFactNeighborY="-1716"/>
      <dgm:spPr/>
    </dgm:pt>
    <dgm:pt modelId="{7230951B-A261-4622-99C1-3A7AC5CE6884}" type="pres">
      <dgm:prSet presAssocID="{E4C629F9-4E52-443A-B2F4-BAE6E40A69D3}" presName="dummy" presStyleCnt="0"/>
      <dgm:spPr/>
    </dgm:pt>
    <dgm:pt modelId="{BA421DDF-8A7F-4148-B503-CC2EEDA072BA}" type="pres">
      <dgm:prSet presAssocID="{E4C629F9-4E52-443A-B2F4-BAE6E40A69D3}" presName="node" presStyleLbl="revTx" presStyleIdx="2" presStyleCnt="5" custRadScaleRad="99791" custRadScaleInc="-30217">
        <dgm:presLayoutVars>
          <dgm:bulletEnabled val="1"/>
        </dgm:presLayoutVars>
      </dgm:prSet>
      <dgm:spPr/>
    </dgm:pt>
    <dgm:pt modelId="{C1D577DD-FA2E-4441-84F9-B2FDCA780A86}" type="pres">
      <dgm:prSet presAssocID="{C2EFF41F-FA29-4B8A-916F-BB2A1A3CD84C}" presName="sibTrans" presStyleLbl="node1" presStyleIdx="2" presStyleCnt="5" custLinFactNeighborX="-6707" custLinFactNeighborY="-2236"/>
      <dgm:spPr/>
    </dgm:pt>
    <dgm:pt modelId="{07CBAAE1-619A-435F-B212-2532BACE9047}" type="pres">
      <dgm:prSet presAssocID="{13B6672C-39C1-4CB1-BCE0-A7CBBE9D4334}" presName="dummy" presStyleCnt="0"/>
      <dgm:spPr/>
    </dgm:pt>
    <dgm:pt modelId="{6E1AA6C1-9661-4690-B2D9-18742F7AC342}" type="pres">
      <dgm:prSet presAssocID="{13B6672C-39C1-4CB1-BCE0-A7CBBE9D4334}" presName="node" presStyleLbl="revTx" presStyleIdx="3" presStyleCnt="5">
        <dgm:presLayoutVars>
          <dgm:bulletEnabled val="1"/>
        </dgm:presLayoutVars>
      </dgm:prSet>
      <dgm:spPr/>
    </dgm:pt>
    <dgm:pt modelId="{31125617-4D10-4692-BD54-4E36F0B17D8F}" type="pres">
      <dgm:prSet presAssocID="{E3CDD59D-B36B-4704-8A67-D8A942CC8BDE}" presName="sibTrans" presStyleLbl="node1" presStyleIdx="3" presStyleCnt="5"/>
      <dgm:spPr/>
    </dgm:pt>
    <dgm:pt modelId="{4DCEBB33-2360-4388-9BE1-9CED06B2198D}" type="pres">
      <dgm:prSet presAssocID="{F2088030-7B8F-4C48-862C-4238A4806E2A}" presName="dummy" presStyleCnt="0"/>
      <dgm:spPr/>
    </dgm:pt>
    <dgm:pt modelId="{B612E696-1DD7-4291-9CD2-0C9BB894A051}" type="pres">
      <dgm:prSet presAssocID="{F2088030-7B8F-4C48-862C-4238A4806E2A}" presName="node" presStyleLbl="revTx" presStyleIdx="4" presStyleCnt="5" custScaleX="135231">
        <dgm:presLayoutVars>
          <dgm:bulletEnabled val="1"/>
        </dgm:presLayoutVars>
      </dgm:prSet>
      <dgm:spPr/>
    </dgm:pt>
    <dgm:pt modelId="{146E353B-1EA7-464C-AE51-D589E31BE5AC}" type="pres">
      <dgm:prSet presAssocID="{68DB7D78-5D42-4894-A464-EE698CE3BEBA}" presName="sibTrans" presStyleLbl="node1" presStyleIdx="4" presStyleCnt="5"/>
      <dgm:spPr/>
    </dgm:pt>
  </dgm:ptLst>
  <dgm:cxnLst>
    <dgm:cxn modelId="{8A9E651B-ABB8-469F-A5F5-4253171BB360}" type="presOf" srcId="{7BB0E763-B778-479D-8D56-87D693DBD974}" destId="{5D1CD46B-D049-4C28-A865-CBD664BB4C19}" srcOrd="0" destOrd="0" presId="urn:microsoft.com/office/officeart/2005/8/layout/cycle1"/>
    <dgm:cxn modelId="{F7575228-F1E4-4D43-9D60-2766F63976C5}" type="presOf" srcId="{4E728EDB-7E08-448C-9323-568C0EBB8085}" destId="{40CAF870-2177-4FCE-84CD-85A421F085F0}" srcOrd="0" destOrd="0" presId="urn:microsoft.com/office/officeart/2005/8/layout/cycle1"/>
    <dgm:cxn modelId="{10C5DC38-E590-4CCD-9CBD-B51DDA351170}" type="presOf" srcId="{E3CDD59D-B36B-4704-8A67-D8A942CC8BDE}" destId="{31125617-4D10-4692-BD54-4E36F0B17D8F}" srcOrd="0" destOrd="0" presId="urn:microsoft.com/office/officeart/2005/8/layout/cycle1"/>
    <dgm:cxn modelId="{38BF953B-B4AF-489B-957F-56A63F06F52F}" srcId="{D0F9D9F9-1331-47FD-A47F-C1B381052916}" destId="{4E728EDB-7E08-448C-9323-568C0EBB8085}" srcOrd="0" destOrd="0" parTransId="{B4864FD5-3AFD-4B30-BF80-911D7281F3E9}" sibTransId="{9C6A5178-3A8E-42A7-B323-F46AE49236C8}"/>
    <dgm:cxn modelId="{4EB93462-E146-4C88-A689-856BAEE3A8EE}" type="presOf" srcId="{68DB7D78-5D42-4894-A464-EE698CE3BEBA}" destId="{146E353B-1EA7-464C-AE51-D589E31BE5AC}" srcOrd="0" destOrd="0" presId="urn:microsoft.com/office/officeart/2005/8/layout/cycle1"/>
    <dgm:cxn modelId="{B57C2363-DA0D-46FB-B1C6-25296D3D663D}" type="presOf" srcId="{D0F9D9F9-1331-47FD-A47F-C1B381052916}" destId="{2331F89A-A4DF-4110-83A2-1D00257A12F2}" srcOrd="0" destOrd="0" presId="urn:microsoft.com/office/officeart/2005/8/layout/cycle1"/>
    <dgm:cxn modelId="{147FBF63-729F-4823-AEF3-823CA8F84DB9}" type="presOf" srcId="{6C444A45-A608-4791-9E55-36ACBF6903D3}" destId="{62A18EA7-8B92-4F13-A3EB-E9B2849BAADE}" srcOrd="0" destOrd="0" presId="urn:microsoft.com/office/officeart/2005/8/layout/cycle1"/>
    <dgm:cxn modelId="{F9A56748-092C-446D-8842-7A5A24C207A2}" type="presOf" srcId="{C2EFF41F-FA29-4B8A-916F-BB2A1A3CD84C}" destId="{C1D577DD-FA2E-4441-84F9-B2FDCA780A86}" srcOrd="0" destOrd="0" presId="urn:microsoft.com/office/officeart/2005/8/layout/cycle1"/>
    <dgm:cxn modelId="{0FBCCE4C-510F-49A2-9BEC-45A0352E5AD4}" type="presOf" srcId="{F2088030-7B8F-4C48-862C-4238A4806E2A}" destId="{B612E696-1DD7-4291-9CD2-0C9BB894A051}" srcOrd="0" destOrd="0" presId="urn:microsoft.com/office/officeart/2005/8/layout/cycle1"/>
    <dgm:cxn modelId="{48BA2455-008D-4A95-A3D8-E2CDF89D0B6F}" type="presOf" srcId="{9C6A5178-3A8E-42A7-B323-F46AE49236C8}" destId="{306C3406-C924-4432-98A5-36A0B335DB17}" srcOrd="0" destOrd="0" presId="urn:microsoft.com/office/officeart/2005/8/layout/cycle1"/>
    <dgm:cxn modelId="{5AE81377-B242-4893-91D1-45F82A562882}" type="presOf" srcId="{13B6672C-39C1-4CB1-BCE0-A7CBBE9D4334}" destId="{6E1AA6C1-9661-4690-B2D9-18742F7AC342}" srcOrd="0" destOrd="0" presId="urn:microsoft.com/office/officeart/2005/8/layout/cycle1"/>
    <dgm:cxn modelId="{3A799C77-DF9C-4367-83A4-260F95F589F0}" srcId="{D0F9D9F9-1331-47FD-A47F-C1B381052916}" destId="{F2088030-7B8F-4C48-862C-4238A4806E2A}" srcOrd="4" destOrd="0" parTransId="{9F8CC709-1E44-434C-B9D1-13DFD95EEA43}" sibTransId="{68DB7D78-5D42-4894-A464-EE698CE3BEBA}"/>
    <dgm:cxn modelId="{8A80A78E-02BA-425F-95B9-B6FF83094E8F}" srcId="{D0F9D9F9-1331-47FD-A47F-C1B381052916}" destId="{6C444A45-A608-4791-9E55-36ACBF6903D3}" srcOrd="1" destOrd="0" parTransId="{4666AA42-619D-427F-80A4-D1FC1E77890C}" sibTransId="{7BB0E763-B778-479D-8D56-87D693DBD974}"/>
    <dgm:cxn modelId="{30383AA9-E277-4448-8FD8-136AA1519DB9}" srcId="{D0F9D9F9-1331-47FD-A47F-C1B381052916}" destId="{13B6672C-39C1-4CB1-BCE0-A7CBBE9D4334}" srcOrd="3" destOrd="0" parTransId="{87EE680C-0D70-4496-86BE-0905D649D393}" sibTransId="{E3CDD59D-B36B-4704-8A67-D8A942CC8BDE}"/>
    <dgm:cxn modelId="{1D3C41BE-D899-4162-B7A7-18B6EE1FA90D}" srcId="{D0F9D9F9-1331-47FD-A47F-C1B381052916}" destId="{E4C629F9-4E52-443A-B2F4-BAE6E40A69D3}" srcOrd="2" destOrd="0" parTransId="{B77FAA9F-DBAC-4225-9E16-B668E33E8DBA}" sibTransId="{C2EFF41F-FA29-4B8A-916F-BB2A1A3CD84C}"/>
    <dgm:cxn modelId="{2E0B70DB-CE3C-4AD0-8D1C-7C10D1B1FBAB}" type="presOf" srcId="{E4C629F9-4E52-443A-B2F4-BAE6E40A69D3}" destId="{BA421DDF-8A7F-4148-B503-CC2EEDA072BA}" srcOrd="0" destOrd="0" presId="urn:microsoft.com/office/officeart/2005/8/layout/cycle1"/>
    <dgm:cxn modelId="{CB99C48F-5EB3-4CE5-B31F-7212B41909B5}" type="presParOf" srcId="{2331F89A-A4DF-4110-83A2-1D00257A12F2}" destId="{1D337609-AA18-4734-8D0A-4527B9702EA7}" srcOrd="0" destOrd="0" presId="urn:microsoft.com/office/officeart/2005/8/layout/cycle1"/>
    <dgm:cxn modelId="{5A20699C-BCBD-4DF5-BD1F-D1C6492CEC43}" type="presParOf" srcId="{2331F89A-A4DF-4110-83A2-1D00257A12F2}" destId="{40CAF870-2177-4FCE-84CD-85A421F085F0}" srcOrd="1" destOrd="0" presId="urn:microsoft.com/office/officeart/2005/8/layout/cycle1"/>
    <dgm:cxn modelId="{8153230D-D23B-4E6E-9B3D-0376E71DA876}" type="presParOf" srcId="{2331F89A-A4DF-4110-83A2-1D00257A12F2}" destId="{306C3406-C924-4432-98A5-36A0B335DB17}" srcOrd="2" destOrd="0" presId="urn:microsoft.com/office/officeart/2005/8/layout/cycle1"/>
    <dgm:cxn modelId="{FEEE730C-40D8-4C2B-ADBB-44D21F691F94}" type="presParOf" srcId="{2331F89A-A4DF-4110-83A2-1D00257A12F2}" destId="{B94DDF36-B8DD-4CB0-B52F-D5905F28FBF4}" srcOrd="3" destOrd="0" presId="urn:microsoft.com/office/officeart/2005/8/layout/cycle1"/>
    <dgm:cxn modelId="{55503357-C890-4D69-BA36-67891CAFA4CB}" type="presParOf" srcId="{2331F89A-A4DF-4110-83A2-1D00257A12F2}" destId="{62A18EA7-8B92-4F13-A3EB-E9B2849BAADE}" srcOrd="4" destOrd="0" presId="urn:microsoft.com/office/officeart/2005/8/layout/cycle1"/>
    <dgm:cxn modelId="{B7D8F499-9D9A-459D-B169-D284C32D3DDC}" type="presParOf" srcId="{2331F89A-A4DF-4110-83A2-1D00257A12F2}" destId="{5D1CD46B-D049-4C28-A865-CBD664BB4C19}" srcOrd="5" destOrd="0" presId="urn:microsoft.com/office/officeart/2005/8/layout/cycle1"/>
    <dgm:cxn modelId="{ED21EBFF-C770-488E-80BD-389A4D256FFA}" type="presParOf" srcId="{2331F89A-A4DF-4110-83A2-1D00257A12F2}" destId="{7230951B-A261-4622-99C1-3A7AC5CE6884}" srcOrd="6" destOrd="0" presId="urn:microsoft.com/office/officeart/2005/8/layout/cycle1"/>
    <dgm:cxn modelId="{60FD6163-998E-4740-9E55-84818BEDBBDB}" type="presParOf" srcId="{2331F89A-A4DF-4110-83A2-1D00257A12F2}" destId="{BA421DDF-8A7F-4148-B503-CC2EEDA072BA}" srcOrd="7" destOrd="0" presId="urn:microsoft.com/office/officeart/2005/8/layout/cycle1"/>
    <dgm:cxn modelId="{7D21B4EF-9878-4E4A-B11D-3AEA4105F1EF}" type="presParOf" srcId="{2331F89A-A4DF-4110-83A2-1D00257A12F2}" destId="{C1D577DD-FA2E-4441-84F9-B2FDCA780A86}" srcOrd="8" destOrd="0" presId="urn:microsoft.com/office/officeart/2005/8/layout/cycle1"/>
    <dgm:cxn modelId="{7A7D3E04-0C96-4F07-9C82-BB044C28618E}" type="presParOf" srcId="{2331F89A-A4DF-4110-83A2-1D00257A12F2}" destId="{07CBAAE1-619A-435F-B212-2532BACE9047}" srcOrd="9" destOrd="0" presId="urn:microsoft.com/office/officeart/2005/8/layout/cycle1"/>
    <dgm:cxn modelId="{F8240F3D-CECD-4873-8F8E-0B6BF22F10B4}" type="presParOf" srcId="{2331F89A-A4DF-4110-83A2-1D00257A12F2}" destId="{6E1AA6C1-9661-4690-B2D9-18742F7AC342}" srcOrd="10" destOrd="0" presId="urn:microsoft.com/office/officeart/2005/8/layout/cycle1"/>
    <dgm:cxn modelId="{31005A5A-E37F-4E85-A01B-ED472F0E3662}" type="presParOf" srcId="{2331F89A-A4DF-4110-83A2-1D00257A12F2}" destId="{31125617-4D10-4692-BD54-4E36F0B17D8F}" srcOrd="11" destOrd="0" presId="urn:microsoft.com/office/officeart/2005/8/layout/cycle1"/>
    <dgm:cxn modelId="{E5021A95-7B74-41CE-9FE1-F86126034567}" type="presParOf" srcId="{2331F89A-A4DF-4110-83A2-1D00257A12F2}" destId="{4DCEBB33-2360-4388-9BE1-9CED06B2198D}" srcOrd="12" destOrd="0" presId="urn:microsoft.com/office/officeart/2005/8/layout/cycle1"/>
    <dgm:cxn modelId="{DA193A81-95A0-4411-B808-BC849F10E7E1}" type="presParOf" srcId="{2331F89A-A4DF-4110-83A2-1D00257A12F2}" destId="{B612E696-1DD7-4291-9CD2-0C9BB894A051}" srcOrd="13" destOrd="0" presId="urn:microsoft.com/office/officeart/2005/8/layout/cycle1"/>
    <dgm:cxn modelId="{0083BA79-EAB0-4041-9A83-3C4D27E4E21C}" type="presParOf" srcId="{2331F89A-A4DF-4110-83A2-1D00257A12F2}" destId="{146E353B-1EA7-464C-AE51-D589E31BE5AC}" srcOrd="14" destOrd="0" presId="urn:microsoft.com/office/officeart/2005/8/layout/cycle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0CAF870-2177-4FCE-84CD-85A421F085F0}">
      <dsp:nvSpPr>
        <dsp:cNvPr id="0" name=""/>
        <dsp:cNvSpPr/>
      </dsp:nvSpPr>
      <dsp:spPr>
        <a:xfrm>
          <a:off x="3636430" y="29884"/>
          <a:ext cx="1420183" cy="105844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1800" kern="1200" dirty="0"/>
            <a:t>PREVENCIJA</a:t>
          </a:r>
        </a:p>
      </dsp:txBody>
      <dsp:txXfrm>
        <a:off x="3636430" y="29884"/>
        <a:ext cx="1420183" cy="1058448"/>
      </dsp:txXfrm>
    </dsp:sp>
    <dsp:sp modelId="{306C3406-C924-4432-98A5-36A0B335DB17}">
      <dsp:nvSpPr>
        <dsp:cNvPr id="0" name=""/>
        <dsp:cNvSpPr/>
      </dsp:nvSpPr>
      <dsp:spPr>
        <a:xfrm>
          <a:off x="1325433" y="-978"/>
          <a:ext cx="3970959" cy="3970959"/>
        </a:xfrm>
        <a:prstGeom prst="circularArrow">
          <a:avLst>
            <a:gd name="adj1" fmla="val 5198"/>
            <a:gd name="adj2" fmla="val 335732"/>
            <a:gd name="adj3" fmla="val 20889228"/>
            <a:gd name="adj4" fmla="val 19765592"/>
            <a:gd name="adj5" fmla="val 6064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2A18EA7-8B92-4F13-A3EB-E9B2849BAADE}">
      <dsp:nvSpPr>
        <dsp:cNvPr id="0" name=""/>
        <dsp:cNvSpPr/>
      </dsp:nvSpPr>
      <dsp:spPr>
        <a:xfrm>
          <a:off x="3080266" y="1792670"/>
          <a:ext cx="3812593" cy="147256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1800" kern="1200" dirty="0"/>
            <a:t>PRIPRAVNOST</a:t>
          </a:r>
        </a:p>
      </dsp:txBody>
      <dsp:txXfrm>
        <a:off x="3080266" y="1792670"/>
        <a:ext cx="3812593" cy="1472565"/>
      </dsp:txXfrm>
    </dsp:sp>
    <dsp:sp modelId="{5D1CD46B-D049-4C28-A865-CBD664BB4C19}">
      <dsp:nvSpPr>
        <dsp:cNvPr id="0" name=""/>
        <dsp:cNvSpPr/>
      </dsp:nvSpPr>
      <dsp:spPr>
        <a:xfrm>
          <a:off x="1778003" y="-77243"/>
          <a:ext cx="3970959" cy="3970959"/>
        </a:xfrm>
        <a:prstGeom prst="circularArrow">
          <a:avLst>
            <a:gd name="adj1" fmla="val 5198"/>
            <a:gd name="adj2" fmla="val 335732"/>
            <a:gd name="adj3" fmla="val 3568767"/>
            <a:gd name="adj4" fmla="val 2820855"/>
            <a:gd name="adj5" fmla="val 6064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A421DDF-8A7F-4148-B503-CC2EEDA072BA}">
      <dsp:nvSpPr>
        <dsp:cNvPr id="0" name=""/>
        <dsp:cNvSpPr/>
      </dsp:nvSpPr>
      <dsp:spPr>
        <a:xfrm>
          <a:off x="3003635" y="3199412"/>
          <a:ext cx="1058448" cy="105844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1300" kern="1200" dirty="0"/>
            <a:t>KATASTROFA</a:t>
          </a:r>
        </a:p>
      </dsp:txBody>
      <dsp:txXfrm>
        <a:off x="3003635" y="3199412"/>
        <a:ext cx="1058448" cy="1058448"/>
      </dsp:txXfrm>
    </dsp:sp>
    <dsp:sp modelId="{C1D577DD-FA2E-4441-84F9-B2FDCA780A86}">
      <dsp:nvSpPr>
        <dsp:cNvPr id="0" name=""/>
        <dsp:cNvSpPr/>
      </dsp:nvSpPr>
      <dsp:spPr>
        <a:xfrm>
          <a:off x="1055764" y="-94096"/>
          <a:ext cx="3970959" cy="3970959"/>
        </a:xfrm>
        <a:prstGeom prst="circularArrow">
          <a:avLst>
            <a:gd name="adj1" fmla="val 5198"/>
            <a:gd name="adj2" fmla="val 335732"/>
            <a:gd name="adj3" fmla="val 8200876"/>
            <a:gd name="adj4" fmla="val 5996024"/>
            <a:gd name="adj5" fmla="val 6064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E1AA6C1-9661-4690-B2D9-18742F7AC342}">
      <dsp:nvSpPr>
        <dsp:cNvPr id="0" name=""/>
        <dsp:cNvSpPr/>
      </dsp:nvSpPr>
      <dsp:spPr>
        <a:xfrm>
          <a:off x="1106039" y="1999729"/>
          <a:ext cx="1058448" cy="105844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1400" kern="1200" dirty="0"/>
            <a:t>ODGOVOR</a:t>
          </a:r>
          <a:r>
            <a:rPr lang="hr-HR" sz="1300" kern="1200" dirty="0"/>
            <a:t> NA </a:t>
          </a:r>
          <a:r>
            <a:rPr lang="hr-HR" sz="1600" kern="1200" dirty="0"/>
            <a:t>NESREĆU</a:t>
          </a:r>
          <a:endParaRPr lang="hr-HR" sz="1300" kern="1200" dirty="0"/>
        </a:p>
      </dsp:txBody>
      <dsp:txXfrm>
        <a:off x="1106039" y="1999729"/>
        <a:ext cx="1058448" cy="1058448"/>
      </dsp:txXfrm>
    </dsp:sp>
    <dsp:sp modelId="{31125617-4D10-4692-BD54-4E36F0B17D8F}">
      <dsp:nvSpPr>
        <dsp:cNvPr id="0" name=""/>
        <dsp:cNvSpPr/>
      </dsp:nvSpPr>
      <dsp:spPr>
        <a:xfrm>
          <a:off x="1325433" y="-978"/>
          <a:ext cx="3970959" cy="3970959"/>
        </a:xfrm>
        <a:prstGeom prst="circularArrow">
          <a:avLst>
            <a:gd name="adj1" fmla="val 5198"/>
            <a:gd name="adj2" fmla="val 335732"/>
            <a:gd name="adj3" fmla="val 12298676"/>
            <a:gd name="adj4" fmla="val 10770288"/>
            <a:gd name="adj5" fmla="val 6064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612E696-1DD7-4291-9CD2-0C9BB894A051}">
      <dsp:nvSpPr>
        <dsp:cNvPr id="0" name=""/>
        <dsp:cNvSpPr/>
      </dsp:nvSpPr>
      <dsp:spPr>
        <a:xfrm>
          <a:off x="1559629" y="29884"/>
          <a:ext cx="1431349" cy="105844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1800" kern="1200" dirty="0"/>
            <a:t>OPORAVAK</a:t>
          </a:r>
        </a:p>
      </dsp:txBody>
      <dsp:txXfrm>
        <a:off x="1559629" y="29884"/>
        <a:ext cx="1431349" cy="1058448"/>
      </dsp:txXfrm>
    </dsp:sp>
    <dsp:sp modelId="{146E353B-1EA7-464C-AE51-D589E31BE5AC}">
      <dsp:nvSpPr>
        <dsp:cNvPr id="0" name=""/>
        <dsp:cNvSpPr/>
      </dsp:nvSpPr>
      <dsp:spPr>
        <a:xfrm>
          <a:off x="1325433" y="-978"/>
          <a:ext cx="3970959" cy="3970959"/>
        </a:xfrm>
        <a:prstGeom prst="circularArrow">
          <a:avLst>
            <a:gd name="adj1" fmla="val 5198"/>
            <a:gd name="adj2" fmla="val 335732"/>
            <a:gd name="adj3" fmla="val 16503080"/>
            <a:gd name="adj4" fmla="val 15572270"/>
            <a:gd name="adj5" fmla="val 6064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1">
  <dgm:title val=""/>
  <dgm:desc val=""/>
  <dgm:catLst>
    <dgm:cat type="cycle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alg type="cycle">
          <dgm:param type="stAng" val="0"/>
          <dgm:param type="spanAng" val="360"/>
        </dgm:alg>
      </dgm:if>
      <dgm:else name="Name2">
        <dgm:alg type="cycle">
          <dgm:param type="stAng" val="0"/>
          <dgm:param type="spanAng" val="-360"/>
        </dgm:alg>
      </dgm:else>
    </dgm:choose>
    <dgm:shape xmlns:r="http://schemas.openxmlformats.org/officeDocument/2006/relationships" r:blip="">
      <dgm:adjLst/>
    </dgm:shape>
    <dgm:presOf/>
    <dgm:choose name="Name3">
      <dgm:if name="Name4" func="var" arg="dir" op="equ" val="norm">
        <dgm:constrLst>
          <dgm:constr type="diam" val="1"/>
          <dgm:constr type="w" for="ch" forName="node" refType="w"/>
          <dgm:constr type="w" for="ch" ptType="sibTrans" refType="w" refFor="ch" refForName="node" fact="0.5"/>
          <dgm:constr type="h" for="ch" ptType="sibTrans" op="equ"/>
          <dgm:constr type="diam" for="ch" ptType="sibTrans" refType="diam" op="equ"/>
          <dgm:constr type="sibSp" refType="w" refFor="ch" refForName="node" fact="0.15"/>
          <dgm:constr type="w" for="ch" forName="dummy" refType="sibSp" fact="2.8"/>
          <dgm:constr type="primFontSz" for="ch" forName="node" op="equ" val="65"/>
        </dgm:constrLst>
      </dgm:if>
      <dgm:else name="Name5">
        <dgm:constrLst>
          <dgm:constr type="diam" val="1"/>
          <dgm:constr type="w" for="ch" forName="node" refType="w"/>
          <dgm:constr type="w" for="ch" ptType="sibTrans" refType="w" refFor="ch" refForName="node" fact="0.5"/>
          <dgm:constr type="h" for="ch" ptType="sibTrans" op="equ"/>
          <dgm:constr type="diam" for="ch" ptType="sibTrans" refType="diam" op="equ" fact="-1"/>
          <dgm:constr type="sibSp" refType="w" refFor="ch" refForName="node" fact="0.15"/>
          <dgm:constr type="w" for="ch" forName="dummy" refType="sibSp" fact="2.8"/>
          <dgm:constr type="primFontSz" for="ch" forName="node" op="equ" val="65"/>
        </dgm:constrLst>
      </dgm:else>
    </dgm:choose>
    <dgm:ruleLst>
      <dgm:rule type="diam" val="INF" fact="NaN" max="NaN"/>
    </dgm:ruleLst>
    <dgm:forEach name="nodesForEach" axis="ch" ptType="node">
      <dgm:choose name="Name6">
        <dgm:if name="Name7" axis="par ch" ptType="doc node" func="cnt" op="gt" val="1">
          <dgm:layoutNode name="dummy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</dgm:if>
        <dgm:else name="Name8"/>
      </dgm:choose>
      <dgm:layoutNode name="node" styleLbl="revTx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Name11" axis="followSib" ptType="sibTrans" hideLastTrans="0" cnt="1">
            <dgm:layoutNode name="sibTrans" styleLbl="node1">
              <dgm:alg type="conn"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begPad"/>
                <dgm:constr type="endPad"/>
              </dgm:constrLst>
              <dgm:ruleLst/>
            </dgm:layoutNode>
          </dgm:forEach>
        </dgm:if>
        <dgm:else name="Name12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zaglavlj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3" name="Rezervirano mjesto datum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A5430C7-64A8-45AE-A548-0B066F5916AE}" type="datetimeFigureOut">
              <a:rPr lang="hr-HR" smtClean="0"/>
              <a:t>24.11.2020.</a:t>
            </a:fld>
            <a:endParaRPr lang="hr-HR"/>
          </a:p>
        </p:txBody>
      </p:sp>
      <p:sp>
        <p:nvSpPr>
          <p:cNvPr id="4" name="Rezervirano mjesto slike slajd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r-HR"/>
          </a:p>
        </p:txBody>
      </p:sp>
      <p:sp>
        <p:nvSpPr>
          <p:cNvPr id="5" name="Rezervirano mjesto bilježaka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53C7FF2-B789-4867-9458-A93063F05A3C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4896918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460E3B0-9B96-F14A-A5E4-FA61EAF291FF}" type="slidenum">
              <a:rPr kumimoji="0" lang="de-D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56</a:t>
            </a:fld>
            <a:endParaRPr kumimoji="0" lang="de-D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319284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slajd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 algn="ctr">
              <a:defRPr sz="3800">
                <a:solidFill>
                  <a:srgbClr val="262626"/>
                </a:solidFill>
              </a:defRPr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5194" y="4352544"/>
            <a:ext cx="6801612" cy="1239894"/>
          </a:xfrm>
          <a:noFill/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r-HR"/>
              <a:t>Kliknite da biste uredili stil podnaslova matrice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71FB43-724D-437A-A5E8-1D673BA80D2D}" type="datetimeFigureOut">
              <a:rPr lang="hr-HR" smtClean="0"/>
              <a:t>24.11.2020.</a:t>
            </a:fld>
            <a:endParaRPr lang="hr-H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4202B4-9E9C-4ADB-9FE3-5F44E6437AB1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44153908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71FB43-724D-437A-A5E8-1D673BA80D2D}" type="datetimeFigureOut">
              <a:rPr lang="hr-HR" smtClean="0"/>
              <a:t>24.11.2020.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4202B4-9E9C-4ADB-9FE3-5F44E6437AB1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920909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3112" y="937260"/>
            <a:ext cx="1298608" cy="4983480"/>
          </a:xfrm>
        </p:spPr>
        <p:txBody>
          <a:bodyPr vert="eaVert"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31136" y="937260"/>
            <a:ext cx="6198489" cy="4983480"/>
          </a:xfrm>
        </p:spPr>
        <p:txBody>
          <a:bodyPr vert="eaVert"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71FB43-724D-437A-A5E8-1D673BA80D2D}" type="datetimeFigureOut">
              <a:rPr lang="hr-HR" smtClean="0"/>
              <a:t>24.11.2020.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4202B4-9E9C-4ADB-9FE3-5F44E6437AB1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31571364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1_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71FB43-724D-437A-A5E8-1D673BA80D2D}" type="datetimeFigureOut">
              <a:rPr lang="hr-HR" smtClean="0"/>
              <a:t>24.11.2020.</a:t>
            </a:fld>
            <a:endParaRPr lang="hr-H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4202B4-9E9C-4ADB-9FE3-5F44E6437AB1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3732027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71FB43-724D-437A-A5E8-1D673BA80D2D}" type="datetimeFigureOut">
              <a:rPr lang="hr-HR" smtClean="0"/>
              <a:t>24.11.2020.</a:t>
            </a:fld>
            <a:endParaRPr lang="hr-H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4202B4-9E9C-4ADB-9FE3-5F44E6437AB1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8772944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sekcij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>
              <a:defRPr sz="3800">
                <a:solidFill>
                  <a:srgbClr val="262626"/>
                </a:solidFill>
              </a:defRPr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95194" y="4352465"/>
            <a:ext cx="6801612" cy="1265082"/>
          </a:xfrm>
        </p:spPr>
        <p:txBody>
          <a:bodyPr anchor="t" anchorCtr="1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71FB43-724D-437A-A5E8-1D673BA80D2D}" type="datetimeFigureOut">
              <a:rPr lang="hr-HR" smtClean="0"/>
              <a:t>24.11.2020.</a:t>
            </a:fld>
            <a:endParaRPr lang="hr-H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4202B4-9E9C-4ADB-9FE3-5F44E6437AB1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4913400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81912" y="2638044"/>
            <a:ext cx="4271771" cy="3101982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38315" y="2638044"/>
            <a:ext cx="4270247" cy="3101982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71FB43-724D-437A-A5E8-1D673BA80D2D}" type="datetimeFigureOut">
              <a:rPr lang="hr-HR" smtClean="0"/>
              <a:t>24.11.2020.</a:t>
            </a:fld>
            <a:endParaRPr lang="hr-HR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4202B4-9E9C-4ADB-9FE3-5F44E6437AB1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7337850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8343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83436" y="3143250"/>
            <a:ext cx="4270248" cy="2596776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38316" y="3143250"/>
            <a:ext cx="4253484" cy="2596776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633831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71FB43-724D-437A-A5E8-1D673BA80D2D}" type="datetimeFigureOut">
              <a:rPr lang="hr-HR" smtClean="0"/>
              <a:t>24.11.2020.</a:t>
            </a:fld>
            <a:endParaRPr lang="hr-H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4202B4-9E9C-4ADB-9FE3-5F44E6437AB1}" type="slidenum">
              <a:rPr lang="hr-HR" smtClean="0"/>
              <a:t>‹#›</a:t>
            </a:fld>
            <a:endParaRPr lang="hr-HR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36850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71FB43-724D-437A-A5E8-1D673BA80D2D}" type="datetimeFigureOut">
              <a:rPr lang="hr-HR" smtClean="0"/>
              <a:t>24.11.2020.</a:t>
            </a:fld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4202B4-9E9C-4ADB-9FE3-5F44E6437AB1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5338586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71FB43-724D-437A-A5E8-1D673BA80D2D}" type="datetimeFigureOut">
              <a:rPr lang="hr-HR" smtClean="0"/>
              <a:t>24.11.2020.</a:t>
            </a:fld>
            <a:endParaRPr lang="hr-H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4202B4-9E9C-4ADB-9FE3-5F44E6437AB1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9591277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4672" y="2243828"/>
            <a:ext cx="4486656" cy="1141497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rm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36080" y="804672"/>
            <a:ext cx="4815840" cy="5248656"/>
          </a:xfrm>
        </p:spPr>
        <p:txBody>
          <a:bodyPr>
            <a:normAutofit/>
          </a:bodyPr>
          <a:lstStyle>
            <a:lvl1pPr>
              <a:defRPr sz="1900"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tx1"/>
                </a:solidFill>
              </a:defRPr>
            </a:lvl2pPr>
            <a:lvl3pPr>
              <a:defRPr sz="16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6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71FB43-724D-437A-A5E8-1D673BA80D2D}" type="datetimeFigureOut">
              <a:rPr lang="hr-HR" smtClean="0"/>
              <a:t>24.11.2020.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67503" cy="320040"/>
          </a:xfrm>
        </p:spPr>
        <p:txBody>
          <a:bodyPr/>
          <a:lstStyle>
            <a:lvl1pPr>
              <a:defRPr>
                <a:solidFill>
                  <a:srgbClr val="FFFFFF">
                    <a:alpha val="69804"/>
                  </a:srgbClr>
                </a:solidFill>
              </a:defRPr>
            </a:lvl1pPr>
          </a:lstStyle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4202B4-9E9C-4ADB-9FE3-5F44E6437AB1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0012631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0" y="0"/>
            <a:ext cx="6095999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8523" y="2243828"/>
            <a:ext cx="4494998" cy="1134640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9" y="0"/>
            <a:ext cx="6102097" cy="6858000"/>
          </a:xfr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3200">
                <a:solidFill>
                  <a:schemeClr val="tx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r-HR"/>
              <a:t>Kliknite ikonu da biste dodali  sliku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7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90000"/>
                  </a:srgbClr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defRPr>
            </a:lvl1pPr>
          </a:lstStyle>
          <a:p>
            <a:fld id="{F971FB43-724D-437A-A5E8-1D673BA80D2D}" type="datetimeFigureOut">
              <a:rPr lang="hr-HR" smtClean="0"/>
              <a:t>24.11.2020.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08523" y="6236208"/>
            <a:ext cx="5103729" cy="320040"/>
          </a:xfrm>
        </p:spPr>
        <p:txBody>
          <a:bodyPr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4202B4-9E9C-4ADB-9FE3-5F44E6437AB1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6357158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231136" y="964692"/>
            <a:ext cx="7729728" cy="1188720"/>
          </a:xfrm>
          <a:prstGeom prst="rect">
            <a:avLst/>
          </a:prstGeom>
          <a:solidFill>
            <a:schemeClr val="bg1"/>
          </a:solidFill>
          <a:ln w="31750" cap="sq">
            <a:solidFill>
              <a:schemeClr val="tx1">
                <a:lumMod val="75000"/>
                <a:lumOff val="25000"/>
              </a:schemeClr>
            </a:solidFill>
            <a:miter lim="800000"/>
          </a:ln>
        </p:spPr>
        <p:txBody>
          <a:bodyPr vert="horz" lIns="182880" tIns="182880" rIns="182880" bIns="182880" rtlCol="0" anchor="ctr">
            <a:normAutofit/>
          </a:bodyPr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31136" y="2638044"/>
            <a:ext cx="7729728" cy="31019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821429" y="6238816"/>
            <a:ext cx="2753746" cy="3239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fld id="{F971FB43-724D-437A-A5E8-1D673BA80D2D}" type="datetimeFigureOut">
              <a:rPr lang="hr-HR" smtClean="0"/>
              <a:t>24.11.2020.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00200" y="6236208"/>
            <a:ext cx="5901189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58922" y="6217920"/>
            <a:ext cx="365760" cy="365760"/>
          </a:xfrm>
          <a:prstGeom prst="ellipse">
            <a:avLst/>
          </a:prstGeom>
          <a:solidFill>
            <a:srgbClr val="1D1D1D">
              <a:alpha val="70000"/>
            </a:srgbClr>
          </a:solidFill>
        </p:spPr>
        <p:txBody>
          <a:bodyPr vert="horz" lIns="18288" tIns="45720" rIns="18288" bIns="45720" rtlCol="0" anchor="ctr">
            <a:noAutofit/>
          </a:bodyPr>
          <a:lstStyle>
            <a:lvl1pPr algn="ctr">
              <a:defRPr sz="1100" spc="0" baseline="0">
                <a:solidFill>
                  <a:srgbClr val="FFFFFF"/>
                </a:solidFill>
              </a:defRPr>
            </a:lvl1pPr>
          </a:lstStyle>
          <a:p>
            <a:fld id="{0C4202B4-9E9C-4ADB-9FE3-5F44E6437AB1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3090371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4" r:id="rId1"/>
    <p:sldLayoutId id="2147483785" r:id="rId2"/>
    <p:sldLayoutId id="2147483786" r:id="rId3"/>
    <p:sldLayoutId id="2147483787" r:id="rId4"/>
    <p:sldLayoutId id="2147483788" r:id="rId5"/>
    <p:sldLayoutId id="2147483789" r:id="rId6"/>
    <p:sldLayoutId id="2147483790" r:id="rId7"/>
    <p:sldLayoutId id="2147483791" r:id="rId8"/>
    <p:sldLayoutId id="2147483792" r:id="rId9"/>
    <p:sldLayoutId id="2147483793" r:id="rId10"/>
    <p:sldLayoutId id="2147483794" r:id="rId11"/>
    <p:sldLayoutId id="2147483795" r:id="rId12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2800" kern="1200" cap="all" spc="200" baseline="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31286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48431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65735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882775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microsoft.com/office/2007/relationships/hdphoto" Target="../media/hdphoto1.wdp"/><Relationship Id="rId7" Type="http://schemas.microsoft.com/office/2007/relationships/hdphoto" Target="../media/hdphoto3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11" Type="http://schemas.openxmlformats.org/officeDocument/2006/relationships/image" Target="../media/image6.png"/><Relationship Id="rId5" Type="http://schemas.microsoft.com/office/2007/relationships/hdphoto" Target="../media/hdphoto2.wdp"/><Relationship Id="rId10" Type="http://schemas.microsoft.com/office/2007/relationships/hdphoto" Target="../media/hdphoto4.wdp"/><Relationship Id="rId4" Type="http://schemas.openxmlformats.org/officeDocument/2006/relationships/image" Target="../media/image2.png"/><Relationship Id="rId9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4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4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4.xml"/></Relationships>
</file>

<file path=ppt/slides/_rels/slide39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svg"/><Relationship Id="rId4" Type="http://schemas.openxmlformats.org/officeDocument/2006/relationships/image" Target="../media/image11.png"/></Relationships>
</file>

<file path=ppt/slides/_rels/slide40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microsoft.com/office/2007/relationships/hdphoto" Target="../media/hdphoto7.wdp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microsoft.com/office/2007/relationships/hdphoto" Target="../media/hdphoto8.wdp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microsoft.com/office/2007/relationships/hdphoto" Target="../media/hdphoto9.wdp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g"/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g"/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sv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E600A7D1-9038-40D1-B4AC-168562B9D2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6857" y="2064775"/>
            <a:ext cx="10515600" cy="1690688"/>
          </a:xfrm>
        </p:spPr>
        <p:txBody>
          <a:bodyPr>
            <a:normAutofit/>
          </a:bodyPr>
          <a:lstStyle/>
          <a:p>
            <a:pPr algn="ctr"/>
            <a:r>
              <a:rPr lang="hr-HR" b="1" dirty="0"/>
              <a:t>13. KONGRES HRVATSKOG DRUŠTVA MEDICINSKIH SESTARA ANESTEZIJE, REANIMACIJE, INTENZIVNE SKRBI I TRANSFUZIJE</a:t>
            </a:r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id="{8AF11B2D-8A4F-4B31-9E71-A28CF09E190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20342303">
            <a:off x="8391425" y="4546218"/>
            <a:ext cx="3045756" cy="1827454"/>
          </a:xfrm>
          <a:prstGeom prst="rect">
            <a:avLst/>
          </a:prstGeom>
        </p:spPr>
      </p:pic>
      <p:pic>
        <p:nvPicPr>
          <p:cNvPr id="3" name="Slika 2">
            <a:extLst>
              <a:ext uri="{FF2B5EF4-FFF2-40B4-BE49-F238E27FC236}">
                <a16:creationId xmlns:a16="http://schemas.microsoft.com/office/drawing/2014/main" id="{AB1EB5D1-62D1-4C91-AF83-E88AEDFA28A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6550" b="93450" l="9744" r="89776">
                        <a14:foregroundMark x1="55431" y1="6709" x2="55431" y2="6709"/>
                        <a14:foregroundMark x1="41534" y1="40735" x2="41534" y2="40735"/>
                        <a14:foregroundMark x1="41853" y1="46166" x2="41853" y2="46166"/>
                        <a14:foregroundMark x1="39137" y1="46166" x2="39137" y2="46166"/>
                        <a14:foregroundMark x1="34665" y1="44728" x2="34665" y2="44728"/>
                        <a14:foregroundMark x1="30032" y1="40096" x2="30032" y2="40096"/>
                        <a14:foregroundMark x1="34505" y1="32109" x2="34505" y2="32109"/>
                        <a14:foregroundMark x1="32748" y1="32109" x2="32748" y2="32109"/>
                        <a14:foregroundMark x1="31789" y1="33227" x2="31789" y2="33227"/>
                        <a14:foregroundMark x1="38978" y1="31310" x2="38978" y2="31310"/>
                        <a14:foregroundMark x1="46166" y1="30990" x2="46166" y2="30990"/>
                        <a14:foregroundMark x1="44728" y1="30990" x2="44728" y2="30990"/>
                        <a14:foregroundMark x1="50958" y1="30990" x2="50958" y2="30990"/>
                        <a14:foregroundMark x1="55751" y1="31789" x2="55751" y2="31789"/>
                        <a14:foregroundMark x1="68371" y1="32907" x2="68371" y2="32907"/>
                        <a14:foregroundMark x1="64377" y1="45048" x2="64377" y2="45048"/>
                        <a14:foregroundMark x1="62780" y1="46326" x2="62780" y2="46326"/>
                        <a14:foregroundMark x1="58626" y1="46166" x2="58626" y2="46166"/>
                        <a14:foregroundMark x1="59265" y1="35463" x2="59265" y2="35463"/>
                        <a14:foregroundMark x1="50799" y1="93450" x2="50799" y2="93450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950417" y="3282795"/>
            <a:ext cx="3667865" cy="3667865"/>
          </a:xfrm>
          <a:prstGeom prst="rect">
            <a:avLst/>
          </a:prstGeom>
        </p:spPr>
      </p:pic>
      <p:pic>
        <p:nvPicPr>
          <p:cNvPr id="7" name="Slika 6">
            <a:extLst>
              <a:ext uri="{FF2B5EF4-FFF2-40B4-BE49-F238E27FC236}">
                <a16:creationId xmlns:a16="http://schemas.microsoft.com/office/drawing/2014/main" id="{234FA039-AEF5-44C2-8315-02AFCD2FD47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1082973">
            <a:off x="-23975" y="3503938"/>
            <a:ext cx="5103505" cy="3499987"/>
          </a:xfrm>
          <a:prstGeom prst="rect">
            <a:avLst/>
          </a:prstGeom>
        </p:spPr>
      </p:pic>
      <p:pic>
        <p:nvPicPr>
          <p:cNvPr id="8" name="Slika 7">
            <a:extLst>
              <a:ext uri="{FF2B5EF4-FFF2-40B4-BE49-F238E27FC236}">
                <a16:creationId xmlns:a16="http://schemas.microsoft.com/office/drawing/2014/main" id="{81117878-D8BE-49EC-B743-C11B01BD5EAA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438204" y="240625"/>
            <a:ext cx="1920406" cy="1920406"/>
          </a:xfrm>
          <a:prstGeom prst="rect">
            <a:avLst/>
          </a:prstGeom>
        </p:spPr>
      </p:pic>
      <p:pic>
        <p:nvPicPr>
          <p:cNvPr id="9" name="Slika 8">
            <a:extLst>
              <a:ext uri="{FF2B5EF4-FFF2-40B4-BE49-F238E27FC236}">
                <a16:creationId xmlns:a16="http://schemas.microsoft.com/office/drawing/2014/main" id="{C5B17930-7618-4699-98FB-BF1ECFAA760A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215127"/>
            <a:ext cx="2466198" cy="1849648"/>
          </a:xfrm>
          <a:prstGeom prst="rect">
            <a:avLst/>
          </a:prstGeom>
        </p:spPr>
      </p:pic>
      <p:pic>
        <p:nvPicPr>
          <p:cNvPr id="10" name="Slika 9">
            <a:extLst>
              <a:ext uri="{FF2B5EF4-FFF2-40B4-BE49-F238E27FC236}">
                <a16:creationId xmlns:a16="http://schemas.microsoft.com/office/drawing/2014/main" id="{80A7330C-9F93-4590-85D8-1BDC97772E52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 rot="1742297">
            <a:off x="3729006" y="-403687"/>
            <a:ext cx="3189539" cy="31895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960654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10308" y="955343"/>
            <a:ext cx="4360984" cy="4378657"/>
          </a:xfrm>
        </p:spPr>
        <p:txBody>
          <a:bodyPr>
            <a:normAutofit fontScale="90000"/>
          </a:bodyPr>
          <a:lstStyle/>
          <a:p>
            <a:r>
              <a:rPr lang="hr-HR" sz="4800" dirty="0"/>
              <a:t>Komplikacije koje uzrokuje </a:t>
            </a:r>
            <a:r>
              <a:rPr lang="hr-HR" sz="4800" dirty="0" err="1"/>
              <a:t>preoperativna</a:t>
            </a:r>
            <a:r>
              <a:rPr lang="hr-HR" sz="4800" dirty="0"/>
              <a:t> anksioznost 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5732060" y="1132764"/>
            <a:ext cx="5621739" cy="5044199"/>
          </a:xfrm>
        </p:spPr>
        <p:txBody>
          <a:bodyPr>
            <a:normAutofit/>
          </a:bodyPr>
          <a:lstStyle/>
          <a:p>
            <a:r>
              <a:rPr lang="hr-HR" dirty="0"/>
              <a:t>Kasnije zacjeljivanja rana</a:t>
            </a:r>
          </a:p>
          <a:p>
            <a:r>
              <a:rPr lang="hr-HR" dirty="0"/>
              <a:t>Povećana potrebna doza anestezioloških lijekova</a:t>
            </a:r>
          </a:p>
          <a:p>
            <a:r>
              <a:rPr lang="hr-HR" dirty="0"/>
              <a:t>Mučnina i povraćanje</a:t>
            </a:r>
          </a:p>
          <a:p>
            <a:r>
              <a:rPr lang="hr-HR" dirty="0"/>
              <a:t>Kardiovaskularne smetnje-tahikardija i hipertenzija</a:t>
            </a:r>
          </a:p>
          <a:p>
            <a:r>
              <a:rPr lang="hr-HR" dirty="0"/>
              <a:t>Povećan rizik od infekcije</a:t>
            </a:r>
          </a:p>
          <a:p>
            <a:r>
              <a:rPr lang="hr-HR" dirty="0"/>
              <a:t>POSOPERATIVNA BOL!</a:t>
            </a:r>
          </a:p>
          <a:p>
            <a:endParaRPr lang="hr-HR" dirty="0"/>
          </a:p>
          <a:p>
            <a:pPr marL="0" indent="0">
              <a:buNone/>
            </a:pPr>
            <a:r>
              <a:rPr lang="hr-HR" u="sng" dirty="0">
                <a:solidFill>
                  <a:srgbClr val="FF0000"/>
                </a:solidFill>
              </a:rPr>
              <a:t>Lošiji ishod i produžen boravak u bolnici</a:t>
            </a:r>
          </a:p>
          <a:p>
            <a:endParaRPr lang="hr-HR" dirty="0"/>
          </a:p>
          <a:p>
            <a:endParaRPr lang="hr-HR" dirty="0"/>
          </a:p>
        </p:txBody>
      </p:sp>
      <p:cxnSp>
        <p:nvCxnSpPr>
          <p:cNvPr id="5" name="Ravni poveznik 4"/>
          <p:cNvCxnSpPr/>
          <p:nvPr/>
        </p:nvCxnSpPr>
        <p:spPr>
          <a:xfrm>
            <a:off x="4798237" y="-150125"/>
            <a:ext cx="0" cy="7144603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25294" y="5426074"/>
            <a:ext cx="2217868" cy="1431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1159648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3215185" cy="5694481"/>
          </a:xfrm>
        </p:spPr>
        <p:txBody>
          <a:bodyPr/>
          <a:lstStyle/>
          <a:p>
            <a:r>
              <a:rPr lang="hr-HR" dirty="0"/>
              <a:t>Sprječavanje anksioznosti i straha od anestezije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5472752" y="641445"/>
            <a:ext cx="5881047" cy="5535518"/>
          </a:xfrm>
        </p:spPr>
        <p:txBody>
          <a:bodyPr>
            <a:normAutofit lnSpcReduction="10000"/>
          </a:bodyPr>
          <a:lstStyle/>
          <a:p>
            <a:r>
              <a:rPr lang="hr-HR" sz="2400" dirty="0"/>
              <a:t>Farmakološke intervencije-primjena </a:t>
            </a:r>
            <a:r>
              <a:rPr lang="hr-HR" sz="2400" dirty="0" err="1"/>
              <a:t>anksiolitika</a:t>
            </a:r>
            <a:r>
              <a:rPr lang="hr-HR" sz="2400" dirty="0"/>
              <a:t>;</a:t>
            </a:r>
          </a:p>
          <a:p>
            <a:pPr lvl="1"/>
            <a:r>
              <a:rPr lang="hr-HR" sz="2000" dirty="0" err="1"/>
              <a:t>diazepam</a:t>
            </a:r>
            <a:r>
              <a:rPr lang="hr-HR" sz="2000" dirty="0"/>
              <a:t>-noć prije operacije</a:t>
            </a:r>
          </a:p>
          <a:p>
            <a:pPr lvl="1"/>
            <a:r>
              <a:rPr lang="hr-HR" sz="2000" dirty="0" err="1"/>
              <a:t>midazolam</a:t>
            </a:r>
            <a:r>
              <a:rPr lang="hr-HR" sz="2000" dirty="0"/>
              <a:t>-najmanje pola sata prije operacije</a:t>
            </a:r>
          </a:p>
          <a:p>
            <a:pPr lvl="1"/>
            <a:r>
              <a:rPr lang="hr-HR" sz="2000" dirty="0"/>
              <a:t>doza i način primjene ovise o pacijentu</a:t>
            </a:r>
          </a:p>
          <a:p>
            <a:pPr lvl="1"/>
            <a:r>
              <a:rPr lang="hr-HR" sz="2000" dirty="0"/>
              <a:t>pozitivan utjecaj </a:t>
            </a:r>
            <a:r>
              <a:rPr lang="hr-HR" sz="2000" dirty="0" err="1"/>
              <a:t>premedikacije</a:t>
            </a:r>
            <a:r>
              <a:rPr lang="hr-HR" sz="2000" dirty="0"/>
              <a:t> na smanjenje anksioznosti</a:t>
            </a:r>
          </a:p>
          <a:p>
            <a:pPr lvl="1"/>
            <a:endParaRPr lang="hr-HR" sz="2000" dirty="0"/>
          </a:p>
          <a:p>
            <a:r>
              <a:rPr lang="hr-HR" sz="2400" dirty="0"/>
              <a:t>Ne-farmakološke intervencije</a:t>
            </a:r>
          </a:p>
          <a:p>
            <a:pPr lvl="1"/>
            <a:r>
              <a:rPr lang="hr-HR" sz="2000" dirty="0"/>
              <a:t>Djelotvorne komunikacijske strategije i pružanje informacija u video i/ili pisanom obliku</a:t>
            </a:r>
          </a:p>
          <a:p>
            <a:pPr lvl="1"/>
            <a:r>
              <a:rPr lang="hr-HR" sz="2000" dirty="0"/>
              <a:t>Autogeni trening, vježbe disanja, terapija glazbom, terapija esencijalnim uljima, kognitivno bihevioralne metode, progresivna mišićna relaksacija</a:t>
            </a:r>
          </a:p>
          <a:p>
            <a:endParaRPr lang="hr-HR" sz="2400" dirty="0"/>
          </a:p>
          <a:p>
            <a:pPr lvl="1"/>
            <a:endParaRPr lang="hr-HR" dirty="0"/>
          </a:p>
          <a:p>
            <a:endParaRPr lang="hr-HR" dirty="0"/>
          </a:p>
        </p:txBody>
      </p:sp>
      <p:cxnSp>
        <p:nvCxnSpPr>
          <p:cNvPr id="4" name="Ravni poveznik 3"/>
          <p:cNvCxnSpPr/>
          <p:nvPr/>
        </p:nvCxnSpPr>
        <p:spPr>
          <a:xfrm>
            <a:off x="4798237" y="-150125"/>
            <a:ext cx="0" cy="7144603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097" name="Picture 1" descr="C:\Users\Test\AppData\Local\Microsoft\Windows\INetCache\IE\VUGTXVOF\HOMEPAGE-1-LIGERA[1]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869" y="4939352"/>
            <a:ext cx="1918648" cy="19186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8297254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2473609"/>
          </a:xfrm>
        </p:spPr>
        <p:txBody>
          <a:bodyPr>
            <a:normAutofit fontScale="90000"/>
          </a:bodyPr>
          <a:lstStyle/>
          <a:p>
            <a:r>
              <a:rPr lang="hr-HR" sz="5400" dirty="0"/>
              <a:t>ZDRAVSTVENA NJEGA POTENCIJALNOG DONORA ORGANA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1487606" y="2838733"/>
            <a:ext cx="9866194" cy="333822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hr-HR" sz="2800" dirty="0"/>
              <a:t>Mario </a:t>
            </a:r>
            <a:r>
              <a:rPr lang="hr-HR" sz="2800" dirty="0" err="1"/>
              <a:t>Bespaljko</a:t>
            </a:r>
            <a:r>
              <a:rPr lang="hr-HR" sz="2800" dirty="0"/>
              <a:t>, Ivan Lončar, Mirjana Meštrović, KBC Zagreb</a:t>
            </a:r>
          </a:p>
          <a:p>
            <a:endParaRPr lang="hr-HR" sz="3600" dirty="0"/>
          </a:p>
          <a:p>
            <a:endParaRPr lang="hr-HR" sz="3600" dirty="0"/>
          </a:p>
          <a:p>
            <a:pPr marL="0" indent="0">
              <a:buNone/>
            </a:pPr>
            <a:r>
              <a:rPr lang="hr-HR" sz="2400" dirty="0"/>
              <a:t>Lucija </a:t>
            </a:r>
            <a:r>
              <a:rPr lang="hr-HR" sz="2400" dirty="0" err="1"/>
              <a:t>Cipek</a:t>
            </a:r>
            <a:endParaRPr lang="hr-HR" sz="2400" dirty="0"/>
          </a:p>
        </p:txBody>
      </p:sp>
      <p:sp>
        <p:nvSpPr>
          <p:cNvPr id="5" name="Pravokutni trokut 4"/>
          <p:cNvSpPr/>
          <p:nvPr/>
        </p:nvSpPr>
        <p:spPr>
          <a:xfrm>
            <a:off x="109182" y="4148920"/>
            <a:ext cx="2415654" cy="2565780"/>
          </a:xfrm>
          <a:prstGeom prst="rtTriangle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pic>
        <p:nvPicPr>
          <p:cNvPr id="3074" name="Picture 2" descr="Po broju transplantacija organa BiH i dalje među posljednjima u Evropi -  Klix.b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0381" y="3608197"/>
            <a:ext cx="4648816" cy="31065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2022590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slov 4"/>
          <p:cNvSpPr>
            <a:spLocks noGrp="1"/>
          </p:cNvSpPr>
          <p:nvPr>
            <p:ph type="title"/>
          </p:nvPr>
        </p:nvSpPr>
        <p:spPr>
          <a:xfrm>
            <a:off x="1001973" y="2617005"/>
            <a:ext cx="2751161" cy="1325563"/>
          </a:xfrm>
        </p:spPr>
        <p:txBody>
          <a:bodyPr>
            <a:normAutofit fontScale="90000"/>
          </a:bodyPr>
          <a:lstStyle/>
          <a:p>
            <a:r>
              <a:rPr lang="hr-HR" sz="60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DONOR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5336274" y="614149"/>
            <a:ext cx="6017525" cy="5950424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v"/>
            </a:pPr>
            <a:r>
              <a:rPr lang="hr-HR" sz="2400" dirty="0"/>
              <a:t>Darivatelj organa može biti živa ili mrtva osoba, takozvani </a:t>
            </a:r>
            <a:r>
              <a:rPr lang="hr-HR" sz="2400" dirty="0" err="1"/>
              <a:t>kadaverični</a:t>
            </a:r>
            <a:r>
              <a:rPr lang="hr-HR" sz="2400" dirty="0"/>
              <a:t> </a:t>
            </a:r>
            <a:r>
              <a:rPr lang="hr-HR" sz="2400" dirty="0" err="1"/>
              <a:t>donor</a:t>
            </a:r>
            <a:endParaRPr lang="hr-HR" sz="2400" dirty="0"/>
          </a:p>
          <a:p>
            <a:pPr>
              <a:buFont typeface="Wingdings" pitchFamily="2" charset="2"/>
              <a:buChar char="v"/>
            </a:pPr>
            <a:endParaRPr lang="hr-HR" sz="2400" dirty="0"/>
          </a:p>
          <a:p>
            <a:pPr>
              <a:buFont typeface="Wingdings" pitchFamily="2" charset="2"/>
              <a:buChar char="v"/>
            </a:pPr>
            <a:r>
              <a:rPr lang="hr-HR" sz="2400" dirty="0"/>
              <a:t>Presađivanje organa je medicinski postupak odstranjivanja tkiva ili organa iz tijela osobe kako bi se oni presadili u tijelo primatelja s namjenom ponovnog uspostavljanja određenih funkcija ljudskog tijela i mogućnosti produženja ili spašavanja života primatelja </a:t>
            </a:r>
          </a:p>
          <a:p>
            <a:pPr>
              <a:buFont typeface="Wingdings" pitchFamily="2" charset="2"/>
              <a:buChar char="v"/>
            </a:pPr>
            <a:endParaRPr lang="hr-HR" sz="2400" dirty="0"/>
          </a:p>
          <a:p>
            <a:pPr>
              <a:buFont typeface="Wingdings" pitchFamily="2" charset="2"/>
              <a:buChar char="v"/>
            </a:pPr>
            <a:r>
              <a:rPr lang="hr-HR" sz="2400" dirty="0" err="1"/>
              <a:t>Preduvijet</a:t>
            </a:r>
            <a:r>
              <a:rPr lang="hr-HR" sz="2400" dirty="0"/>
              <a:t> za uspješnu transplantaciju- rana detekcija i selekcija potencijalnog </a:t>
            </a:r>
            <a:r>
              <a:rPr lang="hr-HR" sz="2400" dirty="0" err="1"/>
              <a:t>donora</a:t>
            </a:r>
            <a:r>
              <a:rPr lang="hr-HR" sz="2400" dirty="0"/>
              <a:t> organa</a:t>
            </a:r>
          </a:p>
        </p:txBody>
      </p:sp>
      <p:cxnSp>
        <p:nvCxnSpPr>
          <p:cNvPr id="4" name="Ravni poveznik 3"/>
          <p:cNvCxnSpPr/>
          <p:nvPr/>
        </p:nvCxnSpPr>
        <p:spPr>
          <a:xfrm>
            <a:off x="4798237" y="-150125"/>
            <a:ext cx="0" cy="7144603"/>
          </a:xfrm>
          <a:prstGeom prst="line">
            <a:avLst/>
          </a:prstGeom>
          <a:ln w="28575">
            <a:solidFill>
              <a:schemeClr val="accent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7666241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Sestrinske intervencije kod potencijalnog </a:t>
            </a:r>
            <a:r>
              <a:rPr lang="hr-HR" dirty="0" err="1"/>
              <a:t>donora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/>
              <a:t>sve mjere su usmjerene kako bi se očuvala dobra </a:t>
            </a:r>
            <a:r>
              <a:rPr lang="hr-HR" dirty="0" err="1"/>
              <a:t>perfuzija</a:t>
            </a:r>
            <a:r>
              <a:rPr lang="hr-HR" dirty="0"/>
              <a:t> i </a:t>
            </a:r>
            <a:r>
              <a:rPr lang="hr-HR" dirty="0" err="1"/>
              <a:t>oksigenacija</a:t>
            </a:r>
            <a:r>
              <a:rPr lang="hr-HR" dirty="0"/>
              <a:t> svih organa</a:t>
            </a:r>
          </a:p>
          <a:p>
            <a:r>
              <a:rPr lang="hr-HR" dirty="0"/>
              <a:t>Počinje od trenutka dokazane moždane smrti, a završava zahvatom ekstrakcije organa za transplantaciju</a:t>
            </a:r>
          </a:p>
          <a:p>
            <a:r>
              <a:rPr lang="hr-HR" dirty="0"/>
              <a:t>Neophodno je da o potencijalnom </a:t>
            </a:r>
            <a:r>
              <a:rPr lang="hr-HR" dirty="0" err="1"/>
              <a:t>donoru</a:t>
            </a:r>
            <a:r>
              <a:rPr lang="hr-HR" dirty="0"/>
              <a:t> skrbi posebno educirana medicinska sestra/tehničar s višegodišnjim stažem u JIL-u</a:t>
            </a:r>
          </a:p>
          <a:p>
            <a:endParaRPr lang="hr-HR" dirty="0"/>
          </a:p>
          <a:p>
            <a:endParaRPr lang="hr-HR" dirty="0"/>
          </a:p>
        </p:txBody>
      </p:sp>
      <p:sp>
        <p:nvSpPr>
          <p:cNvPr id="4" name="Pravokutni trokut 3"/>
          <p:cNvSpPr/>
          <p:nvPr/>
        </p:nvSpPr>
        <p:spPr>
          <a:xfrm>
            <a:off x="177421" y="4271749"/>
            <a:ext cx="3098042" cy="2429302"/>
          </a:xfrm>
          <a:prstGeom prst="rtTriangl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5" name="Križ 4"/>
          <p:cNvSpPr/>
          <p:nvPr/>
        </p:nvSpPr>
        <p:spPr>
          <a:xfrm>
            <a:off x="682388" y="4817659"/>
            <a:ext cx="1542197" cy="1555845"/>
          </a:xfrm>
          <a:prstGeom prst="plus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92234980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2329459" y="482911"/>
            <a:ext cx="7729728" cy="1188720"/>
          </a:xfrm>
        </p:spPr>
        <p:txBody>
          <a:bodyPr/>
          <a:lstStyle/>
          <a:p>
            <a:r>
              <a:rPr lang="hr-HR" dirty="0"/>
              <a:t>Sestrinske intervencije kod potencijalnog </a:t>
            </a:r>
            <a:r>
              <a:rPr lang="hr-HR" dirty="0" err="1"/>
              <a:t>donora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2429301" y="1825625"/>
            <a:ext cx="5322627" cy="4351338"/>
          </a:xfrm>
        </p:spPr>
        <p:txBody>
          <a:bodyPr>
            <a:normAutofit/>
          </a:bodyPr>
          <a:lstStyle/>
          <a:p>
            <a:r>
              <a:rPr lang="hr-HR" sz="2000" dirty="0"/>
              <a:t>održavanje prohodnosti dišnog puta                               </a:t>
            </a:r>
          </a:p>
          <a:p>
            <a:r>
              <a:rPr lang="hr-HR" sz="2000" dirty="0" err="1"/>
              <a:t>hemodinamski</a:t>
            </a:r>
            <a:r>
              <a:rPr lang="hr-HR" sz="2000" dirty="0"/>
              <a:t> </a:t>
            </a:r>
            <a:r>
              <a:rPr lang="hr-HR" sz="2000" dirty="0" err="1"/>
              <a:t>monitoring</a:t>
            </a:r>
            <a:r>
              <a:rPr lang="hr-HR" sz="2000" dirty="0"/>
              <a:t> </a:t>
            </a:r>
          </a:p>
          <a:p>
            <a:r>
              <a:rPr lang="hr-HR" sz="2000" dirty="0"/>
              <a:t>održavanje termoregulacije</a:t>
            </a:r>
          </a:p>
          <a:p>
            <a:r>
              <a:rPr lang="hr-HR" sz="2000" dirty="0"/>
              <a:t>prevencija infekcija </a:t>
            </a:r>
          </a:p>
          <a:p>
            <a:r>
              <a:rPr lang="hr-HR" sz="2000" dirty="0"/>
              <a:t>održavanje </a:t>
            </a:r>
            <a:r>
              <a:rPr lang="hr-HR" sz="2000" dirty="0" err="1"/>
              <a:t>normovolemijei</a:t>
            </a:r>
            <a:r>
              <a:rPr lang="hr-HR" sz="2000" dirty="0"/>
              <a:t> prehrane</a:t>
            </a:r>
          </a:p>
          <a:p>
            <a:r>
              <a:rPr lang="hr-HR" sz="2000" dirty="0"/>
              <a:t>održavanje rožnica</a:t>
            </a:r>
          </a:p>
          <a:p>
            <a:r>
              <a:rPr lang="hr-HR" sz="2000" dirty="0"/>
              <a:t>održavanje osobne higijene</a:t>
            </a:r>
          </a:p>
          <a:p>
            <a:r>
              <a:rPr lang="hr-HR" sz="2000" dirty="0"/>
              <a:t>praćenje, nadzor, dokumentiranje</a:t>
            </a:r>
          </a:p>
          <a:p>
            <a:r>
              <a:rPr lang="hr-HR" sz="2000" dirty="0"/>
              <a:t>pružanje podrške obitelji potencijalnog </a:t>
            </a:r>
            <a:r>
              <a:rPr lang="hr-HR" sz="2000" dirty="0" err="1"/>
              <a:t>donora</a:t>
            </a:r>
            <a:endParaRPr lang="hr-HR" sz="2000" dirty="0"/>
          </a:p>
          <a:p>
            <a:r>
              <a:rPr lang="hr-HR" sz="2000" dirty="0"/>
              <a:t>poštivanje njihovih želja i želja pacijenta</a:t>
            </a:r>
          </a:p>
        </p:txBody>
      </p:sp>
      <p:sp>
        <p:nvSpPr>
          <p:cNvPr id="4" name="Pravokutni trokut 3"/>
          <p:cNvSpPr/>
          <p:nvPr/>
        </p:nvSpPr>
        <p:spPr>
          <a:xfrm>
            <a:off x="177421" y="4271749"/>
            <a:ext cx="3098042" cy="2429302"/>
          </a:xfrm>
          <a:prstGeom prst="rtTriangl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5" name="Križ 4"/>
          <p:cNvSpPr/>
          <p:nvPr/>
        </p:nvSpPr>
        <p:spPr>
          <a:xfrm>
            <a:off x="682388" y="4817659"/>
            <a:ext cx="1542197" cy="1555845"/>
          </a:xfrm>
          <a:prstGeom prst="plus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6" name="TekstniOkvir 5"/>
          <p:cNvSpPr txBox="1"/>
          <p:nvPr/>
        </p:nvSpPr>
        <p:spPr>
          <a:xfrm>
            <a:off x="8065827" y="2647666"/>
            <a:ext cx="3753134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>
                <a:solidFill>
                  <a:srgbClr val="FF0000"/>
                </a:solidFill>
              </a:rPr>
              <a:t>Medicinska sestra je poveznica, most u komunikaciji  između liječnika i obitelji, stoga je vrlo važno komunicirati na adekvatan način jer vrlo često ono što se kaže ili učini može utjecati na odluku o darivanju organa.</a:t>
            </a:r>
          </a:p>
        </p:txBody>
      </p:sp>
    </p:spTree>
    <p:extLst>
      <p:ext uri="{BB962C8B-B14F-4D97-AF65-F5344CB8AC3E}">
        <p14:creationId xmlns:p14="http://schemas.microsoft.com/office/powerpoint/2010/main" val="302215683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5191836" y="324182"/>
            <a:ext cx="5548952" cy="1325563"/>
          </a:xfrm>
        </p:spPr>
        <p:txBody>
          <a:bodyPr/>
          <a:lstStyle/>
          <a:p>
            <a:r>
              <a:rPr lang="hr-HR" dirty="0"/>
              <a:t>Sestrinske dijagnoze</a:t>
            </a:r>
          </a:p>
        </p:txBody>
      </p:sp>
      <p:cxnSp>
        <p:nvCxnSpPr>
          <p:cNvPr id="4" name="Ravni poveznik 3"/>
          <p:cNvCxnSpPr/>
          <p:nvPr/>
        </p:nvCxnSpPr>
        <p:spPr>
          <a:xfrm>
            <a:off x="4798237" y="-150125"/>
            <a:ext cx="0" cy="7144603"/>
          </a:xfrm>
          <a:prstGeom prst="line">
            <a:avLst/>
          </a:prstGeom>
          <a:ln w="28575">
            <a:solidFill>
              <a:schemeClr val="accent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kstniOkvir 4"/>
          <p:cNvSpPr txBox="1"/>
          <p:nvPr/>
        </p:nvSpPr>
        <p:spPr>
          <a:xfrm>
            <a:off x="586854" y="1023582"/>
            <a:ext cx="3466531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hr-HR" dirty="0"/>
              <a:t>Izuzetno kompleksan i dinamičan proces</a:t>
            </a:r>
          </a:p>
          <a:p>
            <a:pPr marL="285750" indent="-285750">
              <a:buFont typeface="Arial" pitchFamily="34" charset="0"/>
              <a:buChar char="•"/>
            </a:pPr>
            <a:endParaRPr lang="hr-HR" dirty="0"/>
          </a:p>
          <a:p>
            <a:pPr marL="285750" indent="-285750">
              <a:buFont typeface="Arial" pitchFamily="34" charset="0"/>
              <a:buChar char="•"/>
            </a:pPr>
            <a:endParaRPr lang="hr-HR" dirty="0"/>
          </a:p>
          <a:p>
            <a:pPr marL="285750" indent="-285750">
              <a:buFont typeface="Arial" pitchFamily="34" charset="0"/>
              <a:buChar char="•"/>
            </a:pPr>
            <a:r>
              <a:rPr lang="hr-HR" dirty="0"/>
              <a:t>Postavljati sestrinske dijagnoze u skrbi za </a:t>
            </a:r>
            <a:r>
              <a:rPr lang="hr-HR" dirty="0" err="1"/>
              <a:t>donora</a:t>
            </a:r>
            <a:r>
              <a:rPr lang="hr-HR" dirty="0"/>
              <a:t> znači uzeti u obzir sve njegove </a:t>
            </a:r>
            <a:r>
              <a:rPr lang="hr-HR" dirty="0" err="1"/>
              <a:t>komorbiditete</a:t>
            </a:r>
            <a:r>
              <a:rPr lang="hr-HR" dirty="0"/>
              <a:t> i promjenjivo teško opće stanje</a:t>
            </a:r>
          </a:p>
          <a:p>
            <a:pPr marL="285750" indent="-285750">
              <a:buFont typeface="Arial" pitchFamily="34" charset="0"/>
              <a:buChar char="•"/>
            </a:pPr>
            <a:endParaRPr lang="hr-HR" dirty="0"/>
          </a:p>
          <a:p>
            <a:pPr marL="285750" indent="-285750">
              <a:buFont typeface="Arial" pitchFamily="34" charset="0"/>
              <a:buChar char="•"/>
            </a:pPr>
            <a:r>
              <a:rPr lang="hr-HR" dirty="0"/>
              <a:t>Prioriteti u rješavanju sestrinskih dijagnoza </a:t>
            </a:r>
            <a:r>
              <a:rPr lang="hr-HR" dirty="0" err="1"/>
              <a:t>donora</a:t>
            </a:r>
            <a:r>
              <a:rPr lang="hr-HR" dirty="0"/>
              <a:t> mijenja se iz trenutka u trenutak, što ovisi o </a:t>
            </a:r>
            <a:r>
              <a:rPr lang="hr-HR" dirty="0" err="1"/>
              <a:t>hemodinamskom</a:t>
            </a:r>
            <a:r>
              <a:rPr lang="hr-HR" dirty="0"/>
              <a:t> stanju </a:t>
            </a:r>
            <a:r>
              <a:rPr lang="hr-HR" dirty="0" err="1"/>
              <a:t>donora</a:t>
            </a:r>
            <a:r>
              <a:rPr lang="hr-HR" dirty="0"/>
              <a:t> i pratećih komplikacija koje za sobom nosi moždana smrt</a:t>
            </a:r>
          </a:p>
          <a:p>
            <a:pPr marL="285750" indent="-285750">
              <a:buFont typeface="Arial" pitchFamily="34" charset="0"/>
              <a:buChar char="•"/>
            </a:pPr>
            <a:endParaRPr lang="hr-HR" dirty="0"/>
          </a:p>
          <a:p>
            <a:pPr marL="285750" indent="-285750">
              <a:buFont typeface="Arial" pitchFamily="34" charset="0"/>
              <a:buChar char="•"/>
            </a:pPr>
            <a:endParaRPr lang="hr-HR" dirty="0"/>
          </a:p>
        </p:txBody>
      </p:sp>
      <p:sp>
        <p:nvSpPr>
          <p:cNvPr id="6" name="TekstniOkvir 5"/>
          <p:cNvSpPr txBox="1"/>
          <p:nvPr/>
        </p:nvSpPr>
        <p:spPr>
          <a:xfrm>
            <a:off x="5377218" y="1774209"/>
            <a:ext cx="5527343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hr-HR" dirty="0"/>
              <a:t>Smanjena mogućnost brige o sebi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hr-HR" dirty="0"/>
              <a:t>Smanjena prohodnost dišnih </a:t>
            </a:r>
            <a:r>
              <a:rPr lang="hr-HR" dirty="0" err="1"/>
              <a:t>puteva</a:t>
            </a:r>
            <a:endParaRPr lang="hr-HR" dirty="0"/>
          </a:p>
          <a:p>
            <a:pPr marL="285750" indent="-285750">
              <a:buFont typeface="Arial" pitchFamily="34" charset="0"/>
              <a:buChar char="•"/>
            </a:pPr>
            <a:r>
              <a:rPr lang="hr-HR" dirty="0"/>
              <a:t>Visok rizik za </a:t>
            </a:r>
            <a:r>
              <a:rPr lang="hr-HR" dirty="0" err="1"/>
              <a:t>hipoksiju</a:t>
            </a:r>
            <a:r>
              <a:rPr lang="hr-HR" dirty="0"/>
              <a:t> 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hr-HR" dirty="0"/>
              <a:t>visok rizik za poremećaj respiratorne funkcije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hr-HR" dirty="0"/>
              <a:t>Visok rizik za infekciju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hr-HR" dirty="0"/>
              <a:t>Visok rizik za </a:t>
            </a:r>
            <a:r>
              <a:rPr lang="hr-HR" dirty="0" err="1"/>
              <a:t>hipotermiju</a:t>
            </a:r>
            <a:endParaRPr lang="hr-HR" dirty="0"/>
          </a:p>
          <a:p>
            <a:pPr marL="285750" indent="-285750">
              <a:buFont typeface="Arial" pitchFamily="34" charset="0"/>
              <a:buChar char="•"/>
            </a:pPr>
            <a:r>
              <a:rPr lang="hr-HR" dirty="0"/>
              <a:t>Visok rizik za disbalans tekućine i elektrolita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hr-HR" dirty="0"/>
              <a:t>Visok rizik za oštećenjem sluznice usne šupljine kod uvođenja endotrahealnog </a:t>
            </a:r>
            <a:r>
              <a:rPr lang="hr-HR" dirty="0" err="1"/>
              <a:t>tubusa</a:t>
            </a:r>
            <a:endParaRPr lang="hr-HR" dirty="0"/>
          </a:p>
          <a:p>
            <a:pPr marL="285750" indent="-285750">
              <a:buFont typeface="Arial" pitchFamily="34" charset="0"/>
              <a:buChar char="•"/>
            </a:pPr>
            <a:r>
              <a:rPr lang="hr-HR" dirty="0"/>
              <a:t>Visok rizik za oštećenje kožnog integriteta</a:t>
            </a:r>
          </a:p>
        </p:txBody>
      </p:sp>
      <p:sp>
        <p:nvSpPr>
          <p:cNvPr id="7" name="Križ 6"/>
          <p:cNvSpPr/>
          <p:nvPr/>
        </p:nvSpPr>
        <p:spPr>
          <a:xfrm>
            <a:off x="10331355" y="5302155"/>
            <a:ext cx="1542197" cy="1555845"/>
          </a:xfrm>
          <a:prstGeom prst="plus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23694563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15845" y="509710"/>
            <a:ext cx="9677400" cy="3147761"/>
          </a:xfrm>
        </p:spPr>
        <p:txBody>
          <a:bodyPr>
            <a:noAutofit/>
          </a:bodyPr>
          <a:lstStyle/>
          <a:p>
            <a:r>
              <a:rPr lang="hr-HR" sz="4400" dirty="0"/>
              <a:t>MEDICINSKA SESTRA/ TEHNIČAR KAO ČLAN EKSPLANTACIJSKOG TIMA U SKRBI ZA DONORA ORGANA I TKIVA</a:t>
            </a:r>
            <a:endParaRPr lang="en-GB" sz="44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58065" y="4195143"/>
            <a:ext cx="6912077" cy="1940185"/>
          </a:xfrm>
        </p:spPr>
        <p:txBody>
          <a:bodyPr>
            <a:normAutofit/>
          </a:bodyPr>
          <a:lstStyle/>
          <a:p>
            <a:pPr algn="r"/>
            <a:r>
              <a:rPr lang="hr-HR" dirty="0" err="1"/>
              <a:t>Bacc.med.tech</a:t>
            </a:r>
            <a:r>
              <a:rPr lang="hr-HR" dirty="0"/>
              <a:t>. Danijel Marić, KBC Rijeka</a:t>
            </a:r>
          </a:p>
          <a:p>
            <a:endParaRPr lang="hr-HR" dirty="0"/>
          </a:p>
          <a:p>
            <a:endParaRPr lang="hr-HR" dirty="0"/>
          </a:p>
          <a:p>
            <a:pPr algn="l"/>
            <a:r>
              <a:rPr lang="hr-HR" dirty="0"/>
              <a:t>Toni </a:t>
            </a:r>
            <a:r>
              <a:rPr lang="hr-HR" dirty="0" err="1"/>
              <a:t>Franceković</a:t>
            </a:r>
            <a:endParaRPr lang="hr-HR" dirty="0"/>
          </a:p>
          <a:p>
            <a:endParaRPr lang="hr-HR" dirty="0"/>
          </a:p>
          <a:p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7682" y="3763913"/>
            <a:ext cx="3041305" cy="172579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76929" y="4809838"/>
            <a:ext cx="4166838" cy="17795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848724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r-HR" dirty="0"/>
              <a:t>Uspjeh transplantacije organa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hr-HR" dirty="0"/>
              <a:t>Rano prepoznavanje </a:t>
            </a:r>
            <a:r>
              <a:rPr lang="hr-HR" dirty="0" err="1"/>
              <a:t>donora</a:t>
            </a:r>
            <a:endParaRPr lang="hr-HR" dirty="0"/>
          </a:p>
          <a:p>
            <a:r>
              <a:rPr lang="hr-HR" dirty="0"/>
              <a:t>Održavanje </a:t>
            </a:r>
            <a:r>
              <a:rPr lang="hr-HR" dirty="0" err="1"/>
              <a:t>donora</a:t>
            </a:r>
            <a:endParaRPr lang="hr-HR" dirty="0"/>
          </a:p>
          <a:p>
            <a:r>
              <a:rPr lang="hr-HR" dirty="0"/>
              <a:t>Sestrinska skrb za </a:t>
            </a:r>
            <a:r>
              <a:rPr lang="hr-HR" dirty="0" err="1"/>
              <a:t>donora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hr-HR" dirty="0"/>
              <a:t>Uloga medicinske sestre/tehničara</a:t>
            </a:r>
            <a:endParaRPr lang="en-GB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/>
        <p:txBody>
          <a:bodyPr vert="horz" lIns="0" tIns="45720" rIns="0" bIns="45720" rtlCol="0" anchor="t">
            <a:normAutofit/>
          </a:bodyPr>
          <a:lstStyle/>
          <a:p>
            <a:r>
              <a:rPr lang="en-GB" dirty="0" err="1">
                <a:cs typeface="Calibri"/>
              </a:rPr>
              <a:t>Provođenje</a:t>
            </a:r>
            <a:r>
              <a:rPr lang="en-GB" dirty="0">
                <a:cs typeface="Calibri"/>
              </a:rPr>
              <a:t> </a:t>
            </a:r>
            <a:r>
              <a:rPr lang="en-GB" dirty="0" err="1">
                <a:cs typeface="Calibri"/>
              </a:rPr>
              <a:t>testova</a:t>
            </a:r>
            <a:r>
              <a:rPr lang="en-GB" dirty="0">
                <a:cs typeface="Calibri"/>
              </a:rPr>
              <a:t> </a:t>
            </a:r>
            <a:r>
              <a:rPr lang="en-GB" dirty="0" err="1">
                <a:cs typeface="Calibri"/>
              </a:rPr>
              <a:t>dokazivanja</a:t>
            </a:r>
            <a:r>
              <a:rPr lang="en-GB" dirty="0">
                <a:cs typeface="Calibri"/>
              </a:rPr>
              <a:t> </a:t>
            </a:r>
          </a:p>
          <a:p>
            <a:r>
              <a:rPr lang="en-GB" dirty="0" err="1">
                <a:cs typeface="Calibri"/>
              </a:rPr>
              <a:t>Razgovor</a:t>
            </a:r>
            <a:r>
              <a:rPr lang="en-GB" dirty="0">
                <a:cs typeface="Calibri"/>
              </a:rPr>
              <a:t> s </a:t>
            </a:r>
            <a:r>
              <a:rPr lang="en-GB" dirty="0" err="1">
                <a:cs typeface="Calibri"/>
              </a:rPr>
              <a:t>obitelji</a:t>
            </a:r>
            <a:endParaRPr lang="en-GB" dirty="0">
              <a:cs typeface="Calibri"/>
            </a:endParaRPr>
          </a:p>
          <a:p>
            <a:r>
              <a:rPr lang="en-GB" dirty="0" err="1">
                <a:cs typeface="Calibri"/>
              </a:rPr>
              <a:t>Skrb</a:t>
            </a:r>
            <a:r>
              <a:rPr lang="en-GB" dirty="0">
                <a:cs typeface="Calibri"/>
              </a:rPr>
              <a:t> </a:t>
            </a:r>
            <a:r>
              <a:rPr lang="en-GB" dirty="0" err="1">
                <a:cs typeface="Calibri"/>
              </a:rPr>
              <a:t>i</a:t>
            </a:r>
            <a:r>
              <a:rPr lang="en-GB" dirty="0">
                <a:cs typeface="Calibri"/>
              </a:rPr>
              <a:t> </a:t>
            </a:r>
            <a:r>
              <a:rPr lang="en-GB" dirty="0" err="1">
                <a:cs typeface="Calibri"/>
              </a:rPr>
              <a:t>održavanje</a:t>
            </a:r>
            <a:r>
              <a:rPr lang="en-GB" dirty="0">
                <a:cs typeface="Calibri"/>
              </a:rPr>
              <a:t> </a:t>
            </a:r>
            <a:r>
              <a:rPr lang="en-GB" dirty="0" err="1">
                <a:cs typeface="Calibri"/>
              </a:rPr>
              <a:t>donora</a:t>
            </a:r>
            <a:endParaRPr lang="en-GB" dirty="0">
              <a:cs typeface="Calibri"/>
            </a:endParaRPr>
          </a:p>
          <a:p>
            <a:r>
              <a:rPr lang="en-GB" dirty="0" err="1">
                <a:cs typeface="Calibri"/>
              </a:rPr>
              <a:t>Eksplantacija</a:t>
            </a:r>
            <a:r>
              <a:rPr lang="en-GB" dirty="0">
                <a:cs typeface="Calibri"/>
              </a:rPr>
              <a:t> organa u </a:t>
            </a:r>
            <a:r>
              <a:rPr lang="en-GB" dirty="0" err="1">
                <a:cs typeface="Calibri"/>
              </a:rPr>
              <a:t>operacijskoj</a:t>
            </a:r>
            <a:r>
              <a:rPr lang="en-GB" dirty="0">
                <a:cs typeface="Calibri"/>
              </a:rPr>
              <a:t> </a:t>
            </a:r>
            <a:r>
              <a:rPr lang="en-GB" dirty="0" err="1">
                <a:cs typeface="Calibri"/>
              </a:rPr>
              <a:t>dvorani</a:t>
            </a:r>
          </a:p>
          <a:p>
            <a:r>
              <a:rPr lang="en-GB" dirty="0" err="1">
                <a:cs typeface="Calibri"/>
              </a:rPr>
              <a:t>Edukacija</a:t>
            </a:r>
            <a:r>
              <a:rPr lang="en-GB" dirty="0">
                <a:cs typeface="Calibri"/>
              </a:rPr>
              <a:t> </a:t>
            </a:r>
            <a:r>
              <a:rPr lang="en-GB" dirty="0" err="1">
                <a:cs typeface="Calibri"/>
              </a:rPr>
              <a:t>populacije</a:t>
            </a:r>
            <a:r>
              <a:rPr lang="en-GB" dirty="0">
                <a:cs typeface="Calibri"/>
              </a:rPr>
              <a:t> </a:t>
            </a:r>
          </a:p>
          <a:p>
            <a:endParaRPr lang="en-GB" dirty="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95570690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9303" y="334297"/>
            <a:ext cx="8809703" cy="2192594"/>
          </a:xfrm>
        </p:spPr>
        <p:txBody>
          <a:bodyPr>
            <a:normAutofit fontScale="90000"/>
          </a:bodyPr>
          <a:lstStyle/>
          <a:p>
            <a:r>
              <a:rPr lang="en-GB" sz="4000" dirty="0" err="1"/>
              <a:t>Provođenje</a:t>
            </a:r>
            <a:r>
              <a:rPr lang="en-GB" sz="4000" dirty="0"/>
              <a:t> </a:t>
            </a:r>
            <a:r>
              <a:rPr lang="en-GB" sz="4000" dirty="0" err="1"/>
              <a:t>kliničkih</a:t>
            </a:r>
            <a:r>
              <a:rPr lang="en-GB" sz="4000" dirty="0"/>
              <a:t> </a:t>
            </a:r>
            <a:r>
              <a:rPr lang="en-GB" sz="4000" dirty="0" err="1"/>
              <a:t>ispitivanja</a:t>
            </a:r>
            <a:r>
              <a:rPr lang="en-GB" sz="4000" dirty="0"/>
              <a:t> </a:t>
            </a:r>
            <a:r>
              <a:rPr lang="en-GB" sz="4000" dirty="0" err="1"/>
              <a:t>kojima</a:t>
            </a:r>
            <a:r>
              <a:rPr lang="en-GB" sz="4000" dirty="0"/>
              <a:t> se </a:t>
            </a:r>
            <a:r>
              <a:rPr lang="en-GB" sz="4000" dirty="0" err="1"/>
              <a:t>dokazuje</a:t>
            </a:r>
            <a:r>
              <a:rPr lang="en-GB" sz="4000" dirty="0"/>
              <a:t> </a:t>
            </a:r>
            <a:r>
              <a:rPr lang="en-GB" sz="4000" dirty="0" err="1"/>
              <a:t>trajna</a:t>
            </a:r>
            <a:r>
              <a:rPr lang="en-GB" sz="4000" dirty="0"/>
              <a:t> </a:t>
            </a:r>
            <a:r>
              <a:rPr lang="en-GB" sz="4000" dirty="0" err="1"/>
              <a:t>anea</a:t>
            </a:r>
            <a:r>
              <a:rPr lang="en-GB" sz="4000" dirty="0"/>
              <a:t> i </a:t>
            </a:r>
            <a:r>
              <a:rPr lang="en-GB" sz="4000" dirty="0" err="1"/>
              <a:t>smrt</a:t>
            </a:r>
            <a:r>
              <a:rPr lang="en-GB" sz="4000" dirty="0"/>
              <a:t> </a:t>
            </a:r>
            <a:r>
              <a:rPr lang="en-GB" sz="4000" dirty="0" err="1"/>
              <a:t>moždanog</a:t>
            </a:r>
            <a:r>
              <a:rPr lang="en-GB" sz="4000" dirty="0"/>
              <a:t> </a:t>
            </a:r>
            <a:r>
              <a:rPr lang="en-GB" sz="4000" dirty="0" err="1"/>
              <a:t>debla</a:t>
            </a:r>
            <a:endParaRPr lang="en-GB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93485" y="3035757"/>
            <a:ext cx="7729728" cy="3101983"/>
          </a:xfrm>
        </p:spPr>
        <p:txBody>
          <a:bodyPr/>
          <a:lstStyle/>
          <a:p>
            <a:r>
              <a:rPr lang="hr-HR" dirty="0"/>
              <a:t>Pupilarni (svjetlosni) refleks zjenica</a:t>
            </a:r>
          </a:p>
          <a:p>
            <a:r>
              <a:rPr lang="hr-HR" dirty="0" err="1"/>
              <a:t>Kornealni</a:t>
            </a:r>
            <a:r>
              <a:rPr lang="hr-HR" dirty="0"/>
              <a:t> refleks (izostanak spontanog treptanja)</a:t>
            </a:r>
          </a:p>
          <a:p>
            <a:r>
              <a:rPr lang="hr-HR" dirty="0" err="1"/>
              <a:t>Okulocefalički</a:t>
            </a:r>
            <a:r>
              <a:rPr lang="hr-HR" dirty="0"/>
              <a:t> refleks „znak lutke”</a:t>
            </a:r>
          </a:p>
          <a:p>
            <a:r>
              <a:rPr lang="hr-HR" dirty="0" err="1"/>
              <a:t>Okulovestibularni</a:t>
            </a:r>
            <a:r>
              <a:rPr lang="hr-HR" dirty="0"/>
              <a:t> refleks (nema pomicanja očiju)</a:t>
            </a:r>
          </a:p>
          <a:p>
            <a:r>
              <a:rPr lang="hr-HR" dirty="0" err="1"/>
              <a:t>Faringealni</a:t>
            </a:r>
            <a:r>
              <a:rPr lang="hr-HR" dirty="0"/>
              <a:t> refleks</a:t>
            </a:r>
          </a:p>
          <a:p>
            <a:r>
              <a:rPr lang="hr-HR" dirty="0"/>
              <a:t>Trahealni refleks</a:t>
            </a:r>
          </a:p>
          <a:p>
            <a:r>
              <a:rPr lang="hr-HR" dirty="0" err="1"/>
              <a:t>Anea</a:t>
            </a:r>
            <a:r>
              <a:rPr lang="hr-HR" dirty="0"/>
              <a:t> test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8017710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E96493D6-8126-432A-9461-E471EE857F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11329" y="1367815"/>
            <a:ext cx="7167715" cy="2161966"/>
          </a:xfrm>
        </p:spPr>
        <p:txBody>
          <a:bodyPr>
            <a:normAutofit/>
          </a:bodyPr>
          <a:lstStyle/>
          <a:p>
            <a:r>
              <a:rPr lang="hr-HR" dirty="0"/>
              <a:t>ORGANIZACIJA OHBP-a U PANDEMIJI COVID-19 </a:t>
            </a:r>
            <a:br>
              <a:rPr lang="hr-HR" dirty="0"/>
            </a:br>
            <a:r>
              <a:rPr lang="hr-HR" dirty="0"/>
              <a:t>Marina Friščić, mag. med. </a:t>
            </a:r>
            <a:r>
              <a:rPr lang="hr-HR" dirty="0" err="1"/>
              <a:t>techn</a:t>
            </a:r>
            <a:r>
              <a:rPr lang="hr-HR" dirty="0"/>
              <a:t>.</a:t>
            </a:r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id="{F5E1EB0C-CBA3-4851-8562-84A48794870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2294" y="761957"/>
            <a:ext cx="4035902" cy="2767824"/>
          </a:xfrm>
          <a:prstGeom prst="rect">
            <a:avLst/>
          </a:prstGeom>
        </p:spPr>
      </p:pic>
      <p:pic>
        <p:nvPicPr>
          <p:cNvPr id="5" name="Slika 4">
            <a:extLst>
              <a:ext uri="{FF2B5EF4-FFF2-40B4-BE49-F238E27FC236}">
                <a16:creationId xmlns:a16="http://schemas.microsoft.com/office/drawing/2014/main" id="{A264BB06-149A-4D41-B8B5-A8F76BDD526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0584" y="3805063"/>
            <a:ext cx="4017612" cy="2767824"/>
          </a:xfrm>
          <a:prstGeom prst="rect">
            <a:avLst/>
          </a:prstGeom>
        </p:spPr>
      </p:pic>
      <p:sp>
        <p:nvSpPr>
          <p:cNvPr id="6" name="TekstniOkvir 5">
            <a:extLst>
              <a:ext uri="{FF2B5EF4-FFF2-40B4-BE49-F238E27FC236}">
                <a16:creationId xmlns:a16="http://schemas.microsoft.com/office/drawing/2014/main" id="{2491928A-B8DD-483A-84CC-D134665996C6}"/>
              </a:ext>
            </a:extLst>
          </p:cNvPr>
          <p:cNvSpPr txBox="1"/>
          <p:nvPr/>
        </p:nvSpPr>
        <p:spPr>
          <a:xfrm>
            <a:off x="6007510" y="4100052"/>
            <a:ext cx="32544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/>
              <a:t>Ana Baković</a:t>
            </a:r>
          </a:p>
        </p:txBody>
      </p:sp>
    </p:spTree>
    <p:extLst>
      <p:ext uri="{BB962C8B-B14F-4D97-AF65-F5344CB8AC3E}">
        <p14:creationId xmlns:p14="http://schemas.microsoft.com/office/powerpoint/2010/main" val="204225370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r-HR" sz="3200" dirty="0"/>
              <a:t>OBITELJ DONORA- Razgovor vodi </a:t>
            </a:r>
            <a:r>
              <a:rPr lang="hr-HR" sz="3200" dirty="0" err="1"/>
              <a:t>intenzivist</a:t>
            </a:r>
            <a:r>
              <a:rPr lang="hr-HR" sz="3200" dirty="0"/>
              <a:t> i koordinator</a:t>
            </a:r>
            <a:endParaRPr lang="en-GB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hr-HR" dirty="0"/>
              <a:t>ULOGA MEDICINSKE SESTRE/ TEHNIČARA</a:t>
            </a:r>
          </a:p>
          <a:p>
            <a:r>
              <a:rPr lang="hr-HR" dirty="0"/>
              <a:t>Priprema sobe za razgovor s obitelji</a:t>
            </a:r>
          </a:p>
          <a:p>
            <a:r>
              <a:rPr lang="hr-HR" dirty="0"/>
              <a:t>Pružanje podrške obitelji</a:t>
            </a:r>
          </a:p>
          <a:p>
            <a:r>
              <a:rPr lang="hr-HR" dirty="0"/>
              <a:t>Razmjena informacija s koordinatorom</a:t>
            </a:r>
          </a:p>
          <a:p>
            <a:r>
              <a:rPr lang="hr-HR" dirty="0"/>
              <a:t>24 sata uz pacijenta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2942307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Održavanja </a:t>
            </a:r>
            <a:r>
              <a:rPr lang="hr-HR" dirty="0" err="1"/>
              <a:t>donora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/>
              <a:t>Održavanje funkcije pluća</a:t>
            </a:r>
          </a:p>
          <a:p>
            <a:r>
              <a:rPr lang="hr-HR" dirty="0"/>
              <a:t>Poremećaji termoregulacije</a:t>
            </a:r>
          </a:p>
          <a:p>
            <a:r>
              <a:rPr lang="hr-HR" dirty="0"/>
              <a:t>Endokrini poremećaji</a:t>
            </a:r>
          </a:p>
          <a:p>
            <a:r>
              <a:rPr lang="hr-HR" dirty="0"/>
              <a:t>Poremećaj metabolizma glukoze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2031592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Skrb za </a:t>
            </a:r>
            <a:r>
              <a:rPr lang="hr-HR" dirty="0" err="1"/>
              <a:t>donora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/>
              <a:t>Održavanje rožnice</a:t>
            </a:r>
          </a:p>
          <a:p>
            <a:r>
              <a:rPr lang="hr-HR" dirty="0"/>
              <a:t>Kontrola nastanka infekcije</a:t>
            </a:r>
          </a:p>
          <a:p>
            <a:r>
              <a:rPr lang="hr-HR" dirty="0"/>
              <a:t>Održavanje higijene i kontrola otpadnih tvari</a:t>
            </a:r>
          </a:p>
          <a:p>
            <a:r>
              <a:rPr lang="hr-HR" dirty="0"/>
              <a:t>Održavanje tekućine i prehrane</a:t>
            </a:r>
          </a:p>
          <a:p>
            <a:r>
              <a:rPr lang="hr-HR" dirty="0"/>
              <a:t>Održavanje tjelesne temperature</a:t>
            </a:r>
          </a:p>
          <a:p>
            <a:r>
              <a:rPr lang="hr-HR" dirty="0"/>
              <a:t>Održavanje prohodnosti dišnih puteva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0378540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err="1"/>
              <a:t>Ekspantacija</a:t>
            </a:r>
            <a:r>
              <a:rPr lang="hr-HR" dirty="0"/>
              <a:t> organa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hr-HR" dirty="0" err="1"/>
              <a:t>Limfadenektomija</a:t>
            </a:r>
            <a:endParaRPr lang="hr-HR" dirty="0"/>
          </a:p>
          <a:p>
            <a:r>
              <a:rPr lang="hr-HR" dirty="0"/>
              <a:t>Uzimanje uzoraka za serologiju</a:t>
            </a:r>
          </a:p>
          <a:p>
            <a:pPr marL="0" indent="0">
              <a:buNone/>
            </a:pPr>
            <a:r>
              <a:rPr lang="hr-HR" dirty="0"/>
              <a:t>Provjera:</a:t>
            </a:r>
          </a:p>
          <a:p>
            <a:pPr marL="0" indent="0">
              <a:buNone/>
            </a:pPr>
            <a:r>
              <a:rPr lang="hr-HR" dirty="0"/>
              <a:t> - Dokumentacije</a:t>
            </a:r>
          </a:p>
          <a:p>
            <a:pPr marL="0" indent="0">
              <a:buNone/>
            </a:pPr>
            <a:r>
              <a:rPr lang="hr-HR" dirty="0"/>
              <a:t> - Centralni i periferni venski kateter</a:t>
            </a:r>
          </a:p>
          <a:p>
            <a:pPr marL="0" indent="0">
              <a:buNone/>
            </a:pPr>
            <a:r>
              <a:rPr lang="hr-HR" dirty="0"/>
              <a:t> - Prošireni </a:t>
            </a:r>
            <a:r>
              <a:rPr lang="hr-HR" dirty="0" err="1"/>
              <a:t>hemodinamski</a:t>
            </a:r>
            <a:r>
              <a:rPr lang="hr-HR" dirty="0"/>
              <a:t> monitoring (CVT, ARR)</a:t>
            </a:r>
          </a:p>
          <a:p>
            <a:pPr marL="0" indent="0">
              <a:buNone/>
            </a:pPr>
            <a:r>
              <a:rPr lang="hr-HR" dirty="0"/>
              <a:t> - Dostupnost </a:t>
            </a:r>
            <a:r>
              <a:rPr lang="hr-HR" dirty="0" err="1"/>
              <a:t>medikamentoznih</a:t>
            </a:r>
            <a:r>
              <a:rPr lang="hr-HR" dirty="0"/>
              <a:t> preparata</a:t>
            </a:r>
          </a:p>
          <a:p>
            <a:pPr marL="0" indent="0">
              <a:buNone/>
            </a:pPr>
            <a:r>
              <a:rPr lang="hr-HR" dirty="0"/>
              <a:t> - Priprema operacijske sale</a:t>
            </a:r>
          </a:p>
          <a:p>
            <a:pPr marL="0" indent="0">
              <a:buNone/>
            </a:pPr>
            <a:r>
              <a:rPr lang="hr-HR" sz="3200" dirty="0"/>
              <a:t>JIL -  OP SALA  -  EKSPLANTACIJA ORGANA</a:t>
            </a:r>
          </a:p>
        </p:txBody>
      </p:sp>
    </p:spTree>
    <p:extLst>
      <p:ext uri="{BB962C8B-B14F-4D97-AF65-F5344CB8AC3E}">
        <p14:creationId xmlns:p14="http://schemas.microsoft.com/office/powerpoint/2010/main" val="280707597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53012" y="1690687"/>
            <a:ext cx="8695730" cy="44227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273039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E600A7D1-9038-40D1-B4AC-168562B9D2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6857" y="2064775"/>
            <a:ext cx="10515600" cy="1690688"/>
          </a:xfrm>
        </p:spPr>
        <p:txBody>
          <a:bodyPr>
            <a:normAutofit/>
          </a:bodyPr>
          <a:lstStyle/>
          <a:p>
            <a:pPr algn="ctr"/>
            <a:r>
              <a:rPr lang="hr-HR" b="1" dirty="0"/>
              <a:t>ULOGA MEDICINSKE SESTRE U PRAĆENJU HEMODINAMIKE NAKON KARDIOKIRURŠKE OPERACIJE</a:t>
            </a:r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id="{8AF11B2D-8A4F-4B31-9E71-A28CF09E190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0342303">
            <a:off x="9369869" y="5147679"/>
            <a:ext cx="1920056" cy="1152034"/>
          </a:xfrm>
          <a:prstGeom prst="rect">
            <a:avLst/>
          </a:prstGeom>
        </p:spPr>
      </p:pic>
      <p:pic>
        <p:nvPicPr>
          <p:cNvPr id="5" name="Slika 4">
            <a:extLst>
              <a:ext uri="{FF2B5EF4-FFF2-40B4-BE49-F238E27FC236}">
                <a16:creationId xmlns:a16="http://schemas.microsoft.com/office/drawing/2014/main" id="{87393103-D570-4824-B732-787C3A031C6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59508" y="4239488"/>
            <a:ext cx="3678801" cy="2071746"/>
          </a:xfrm>
          <a:prstGeom prst="rect">
            <a:avLst/>
          </a:prstGeom>
        </p:spPr>
      </p:pic>
      <p:sp>
        <p:nvSpPr>
          <p:cNvPr id="6" name="TekstniOkvir 5">
            <a:extLst>
              <a:ext uri="{FF2B5EF4-FFF2-40B4-BE49-F238E27FC236}">
                <a16:creationId xmlns:a16="http://schemas.microsoft.com/office/drawing/2014/main" id="{44FEFD12-5C1E-440F-942A-4C5D6B0489F3}"/>
              </a:ext>
            </a:extLst>
          </p:cNvPr>
          <p:cNvSpPr txBox="1"/>
          <p:nvPr/>
        </p:nvSpPr>
        <p:spPr>
          <a:xfrm>
            <a:off x="6941574" y="546766"/>
            <a:ext cx="35691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/>
              <a:t>Irena </a:t>
            </a:r>
            <a:r>
              <a:rPr lang="hr-HR" dirty="0" err="1"/>
              <a:t>Gardaš</a:t>
            </a:r>
            <a:r>
              <a:rPr lang="hr-HR" dirty="0"/>
              <a:t>, 5.c </a:t>
            </a:r>
          </a:p>
        </p:txBody>
      </p:sp>
    </p:spTree>
    <p:extLst>
      <p:ext uri="{BB962C8B-B14F-4D97-AF65-F5344CB8AC3E}">
        <p14:creationId xmlns:p14="http://schemas.microsoft.com/office/powerpoint/2010/main" val="182126650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B026F5CA-07DE-4331-9AB3-DF4E94A8E0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HEMODINAMIKA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DC778771-8735-421C-9221-943151B151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31136" y="2638044"/>
            <a:ext cx="4002516" cy="3101983"/>
          </a:xfrm>
        </p:spPr>
        <p:txBody>
          <a:bodyPr/>
          <a:lstStyle/>
          <a:p>
            <a:r>
              <a:rPr lang="hr-HR" dirty="0" err="1"/>
              <a:t>Hemodinamika</a:t>
            </a:r>
            <a:r>
              <a:rPr lang="hr-HR" dirty="0"/>
              <a:t> se terminološki odnosi na „fizičko proučavanje protoka krvi solidnih struktura kroz koje ona protječe (npr. Arterije)”</a:t>
            </a:r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id="{C300284D-62DB-467B-BAE1-9616EB4023B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7083" y="473878"/>
            <a:ext cx="1103978" cy="662387"/>
          </a:xfrm>
          <a:prstGeom prst="rect">
            <a:avLst/>
          </a:prstGeom>
        </p:spPr>
      </p:pic>
      <p:pic>
        <p:nvPicPr>
          <p:cNvPr id="5" name="Slika 4">
            <a:extLst>
              <a:ext uri="{FF2B5EF4-FFF2-40B4-BE49-F238E27FC236}">
                <a16:creationId xmlns:a16="http://schemas.microsoft.com/office/drawing/2014/main" id="{C1C69C8D-44ED-48D5-B886-C154E2A2A5C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92180" y="3999271"/>
            <a:ext cx="3319462" cy="2300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386740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E6286764-0FAD-4E1C-836C-5A0E7A26BF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PARAMETRI PRAĆENJA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EC022E01-C6A6-49EF-8BC6-D1D98B15C91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/>
              <a:t>Minutni volumen</a:t>
            </a:r>
          </a:p>
          <a:p>
            <a:endParaRPr lang="hr-HR" dirty="0"/>
          </a:p>
          <a:p>
            <a:r>
              <a:rPr lang="hr-HR" dirty="0"/>
              <a:t>Srčani indeks</a:t>
            </a:r>
          </a:p>
          <a:p>
            <a:endParaRPr lang="hr-HR" dirty="0"/>
          </a:p>
          <a:p>
            <a:r>
              <a:rPr lang="hr-HR" dirty="0" err="1"/>
              <a:t>Ejekcijska</a:t>
            </a:r>
            <a:r>
              <a:rPr lang="hr-HR" dirty="0"/>
              <a:t> frakcija</a:t>
            </a:r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id="{72C0D15B-7F1A-4615-BA0E-74CC441AE31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5052" y="5270342"/>
            <a:ext cx="2076552" cy="1245931"/>
          </a:xfrm>
          <a:prstGeom prst="rect">
            <a:avLst/>
          </a:prstGeom>
        </p:spPr>
      </p:pic>
      <p:pic>
        <p:nvPicPr>
          <p:cNvPr id="5" name="Slika 4">
            <a:extLst>
              <a:ext uri="{FF2B5EF4-FFF2-40B4-BE49-F238E27FC236}">
                <a16:creationId xmlns:a16="http://schemas.microsoft.com/office/drawing/2014/main" id="{0D50DEF9-B43D-4096-AC30-04377AC7FA3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81128" y="2998839"/>
            <a:ext cx="3586092" cy="26895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394871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FD2C5B22-C279-4F80-9FFC-607B7348BAC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24658" y="1635154"/>
            <a:ext cx="7729728" cy="3101983"/>
          </a:xfrm>
        </p:spPr>
        <p:txBody>
          <a:bodyPr/>
          <a:lstStyle/>
          <a:p>
            <a:r>
              <a:rPr lang="hr-HR" dirty="0"/>
              <a:t>Udarni volumen određuju 3 neovisna čimbenika:</a:t>
            </a:r>
          </a:p>
          <a:p>
            <a:r>
              <a:rPr lang="hr-HR" dirty="0" err="1"/>
              <a:t>Obujmno</a:t>
            </a:r>
            <a:r>
              <a:rPr lang="hr-HR" dirty="0"/>
              <a:t> opterećenje (</a:t>
            </a:r>
            <a:r>
              <a:rPr lang="hr-HR" dirty="0" err="1"/>
              <a:t>preload</a:t>
            </a:r>
            <a:r>
              <a:rPr lang="hr-HR" dirty="0"/>
              <a:t>)</a:t>
            </a:r>
          </a:p>
          <a:p>
            <a:r>
              <a:rPr lang="hr-HR" dirty="0" err="1"/>
              <a:t>Kontraktilnost</a:t>
            </a:r>
            <a:r>
              <a:rPr lang="hr-HR" dirty="0"/>
              <a:t> </a:t>
            </a:r>
          </a:p>
          <a:p>
            <a:r>
              <a:rPr lang="hr-HR" dirty="0"/>
              <a:t>Tlačno opterećenje (</a:t>
            </a:r>
            <a:r>
              <a:rPr lang="hr-HR" dirty="0" err="1"/>
              <a:t>afterload</a:t>
            </a:r>
            <a:r>
              <a:rPr lang="hr-HR" dirty="0"/>
              <a:t>)</a:t>
            </a:r>
          </a:p>
          <a:p>
            <a:endParaRPr lang="hr-HR" dirty="0"/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id="{A934D26C-C2C1-473C-B4A2-43B3BB22E91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04206" y="351559"/>
            <a:ext cx="1700436" cy="1020262"/>
          </a:xfrm>
          <a:prstGeom prst="rect">
            <a:avLst/>
          </a:prstGeom>
        </p:spPr>
      </p:pic>
      <p:pic>
        <p:nvPicPr>
          <p:cNvPr id="5" name="Slika 4">
            <a:extLst>
              <a:ext uri="{FF2B5EF4-FFF2-40B4-BE49-F238E27FC236}">
                <a16:creationId xmlns:a16="http://schemas.microsoft.com/office/drawing/2014/main" id="{D36A7759-837B-416F-AF22-CD477B79DD1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3716593"/>
            <a:ext cx="3936726" cy="22116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066830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A84FD898-48F3-40A6-B999-770DFF90A7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INTERVENCIJE MEDICINSKE SESTRE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55ACD67D-F1CC-4019-B80B-E923BFB43E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31136" y="2638044"/>
            <a:ext cx="7729728" cy="3485170"/>
          </a:xfrm>
        </p:spPr>
        <p:txBody>
          <a:bodyPr>
            <a:normAutofit/>
          </a:bodyPr>
          <a:lstStyle/>
          <a:p>
            <a:r>
              <a:rPr lang="hr-HR" dirty="0"/>
              <a:t>1. Pripremiti prostor</a:t>
            </a:r>
          </a:p>
          <a:p>
            <a:r>
              <a:rPr lang="hr-HR" dirty="0"/>
              <a:t>2. Pripremiti bolesnika</a:t>
            </a:r>
          </a:p>
          <a:p>
            <a:r>
              <a:rPr lang="hr-HR" dirty="0"/>
              <a:t>3. Pripremiti pribor</a:t>
            </a:r>
          </a:p>
          <a:p>
            <a:r>
              <a:rPr lang="hr-HR" dirty="0"/>
              <a:t>4. Brinuti da sustav za mjerenje bude dobro </a:t>
            </a:r>
            <a:r>
              <a:rPr lang="hr-HR" dirty="0" err="1"/>
              <a:t>postevljen</a:t>
            </a:r>
            <a:r>
              <a:rPr lang="hr-HR" dirty="0"/>
              <a:t> i priključen, a da pretvarač bude u razini srednje aksilarne linije</a:t>
            </a:r>
          </a:p>
          <a:p>
            <a:r>
              <a:rPr lang="hr-HR" dirty="0"/>
              <a:t>5. Znati prepoznati pravilnu krivulju arterijskog tlaka</a:t>
            </a:r>
          </a:p>
          <a:p>
            <a:r>
              <a:rPr lang="hr-HR" dirty="0"/>
              <a:t>6. Pravilno uzimati uzorke krvi iz arterijskog katetera</a:t>
            </a:r>
          </a:p>
          <a:p>
            <a:r>
              <a:rPr lang="hr-HR" dirty="0"/>
              <a:t>7. Dokumentirati vrijednosti arterijskog tlaka</a:t>
            </a:r>
          </a:p>
          <a:p>
            <a:r>
              <a:rPr lang="hr-HR" dirty="0"/>
              <a:t>8. Prepoznati komplikacije</a:t>
            </a:r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id="{95F51845-CA92-4077-A360-2BE3567FF4D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26978"/>
            <a:ext cx="2125713" cy="1275428"/>
          </a:xfrm>
          <a:prstGeom prst="rect">
            <a:avLst/>
          </a:prstGeom>
        </p:spPr>
      </p:pic>
      <p:pic>
        <p:nvPicPr>
          <p:cNvPr id="5" name="Slika 4">
            <a:extLst>
              <a:ext uri="{FF2B5EF4-FFF2-40B4-BE49-F238E27FC236}">
                <a16:creationId xmlns:a16="http://schemas.microsoft.com/office/drawing/2014/main" id="{2F0D3D26-F5EF-495E-A88F-777D7B88793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9198078" y="4562166"/>
            <a:ext cx="2312220" cy="17341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03970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010046-CD02-4017-8A47-D22ECEBC64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5767" y="1188637"/>
            <a:ext cx="2988234" cy="4480726"/>
          </a:xfrm>
        </p:spPr>
        <p:txBody>
          <a:bodyPr>
            <a:normAutofit/>
          </a:bodyPr>
          <a:lstStyle/>
          <a:p>
            <a:pPr algn="r"/>
            <a:r>
              <a:rPr lang="hr-HR" sz="4600">
                <a:cs typeface="Calibri Light"/>
              </a:rPr>
              <a:t>Objedinjeni hitni bolnički prijam</a:t>
            </a:r>
            <a:endParaRPr lang="hr-HR" sz="460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6280713-993B-4E25-97AD-3DADFDAF35C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55260" y="1648870"/>
            <a:ext cx="4702848" cy="3560260"/>
          </a:xfrm>
        </p:spPr>
        <p:txBody>
          <a:bodyPr vert="horz" lIns="91440" tIns="45720" rIns="91440" bIns="45720" rtlCol="0" anchor="ctr">
            <a:noAutofit/>
          </a:bodyPr>
          <a:lstStyle/>
          <a:p>
            <a:endParaRPr lang="hr-HR" sz="2400" dirty="0">
              <a:cs typeface="Calibri"/>
            </a:endParaRPr>
          </a:p>
          <a:p>
            <a:endParaRPr lang="hr-HR" sz="2400" dirty="0">
              <a:cs typeface="Calibri"/>
            </a:endParaRPr>
          </a:p>
          <a:p>
            <a:r>
              <a:rPr lang="hr-HR" sz="2400" dirty="0">
                <a:cs typeface="Calibri"/>
              </a:rPr>
              <a:t>Objedinjeni hitni bolnički prijam(OHBP)</a:t>
            </a:r>
            <a:endParaRPr lang="hr-HR">
              <a:cs typeface="Calibri"/>
            </a:endParaRPr>
          </a:p>
          <a:p>
            <a:endParaRPr lang="hr-HR" sz="2400" dirty="0">
              <a:cs typeface="Calibri"/>
            </a:endParaRPr>
          </a:p>
          <a:p>
            <a:r>
              <a:rPr lang="hr-HR" sz="2400" dirty="0">
                <a:cs typeface="Calibri"/>
              </a:rPr>
              <a:t>Centralno mjesto za zbrinjavanje hitnih bolesnika za prijam, obradu bolesnika, bez obzira na uputnu dijagnozu</a:t>
            </a:r>
          </a:p>
          <a:p>
            <a:r>
              <a:rPr lang="hr-HR" sz="2400">
                <a:ea typeface="+mn-lt"/>
                <a:cs typeface="+mn-lt"/>
              </a:rPr>
              <a:t>OHBP ima DVA ULAZA za pacijente/podijeljenost odjela i djelatnika za rad s </a:t>
            </a:r>
            <a:r>
              <a:rPr lang="hr-HR" sz="2400" err="1">
                <a:ea typeface="+mn-lt"/>
                <a:cs typeface="+mn-lt"/>
              </a:rPr>
              <a:t>Covid</a:t>
            </a:r>
            <a:r>
              <a:rPr lang="hr-HR" sz="2400" dirty="0">
                <a:ea typeface="+mn-lt"/>
                <a:cs typeface="+mn-lt"/>
              </a:rPr>
              <a:t> pozitivnim i suspektnim bolesnicima</a:t>
            </a:r>
            <a:endParaRPr lang="hr-HR" sz="2400" dirty="0">
              <a:cs typeface="Calibri"/>
            </a:endParaRPr>
          </a:p>
          <a:p>
            <a:endParaRPr lang="hr-HR" sz="2000">
              <a:cs typeface="Calibri"/>
            </a:endParaRPr>
          </a:p>
          <a:p>
            <a:endParaRPr lang="hr-HR" sz="200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58002542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21EA3083-100A-4CBF-BEE3-9175996B22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LIJEČENJE HEMODINAMSKOG POREMEĆAJA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7E0821B8-CD62-4B3E-AE08-EAA58024B72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/>
              <a:t>Diuretici</a:t>
            </a:r>
          </a:p>
          <a:p>
            <a:r>
              <a:rPr lang="hr-HR" dirty="0"/>
              <a:t>Pozitivni </a:t>
            </a:r>
            <a:r>
              <a:rPr lang="hr-HR" dirty="0" err="1"/>
              <a:t>inotropni</a:t>
            </a:r>
            <a:r>
              <a:rPr lang="hr-HR" dirty="0"/>
              <a:t> lijekovi</a:t>
            </a:r>
          </a:p>
          <a:p>
            <a:r>
              <a:rPr lang="hr-HR" dirty="0"/>
              <a:t>Vazokonstriktori</a:t>
            </a:r>
          </a:p>
          <a:p>
            <a:r>
              <a:rPr lang="hr-HR" dirty="0"/>
              <a:t>Vazodilatatori</a:t>
            </a:r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id="{437BF3AB-823A-498E-BEBA-E4977239567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26138" y="418362"/>
            <a:ext cx="2165862" cy="1299517"/>
          </a:xfrm>
          <a:prstGeom prst="rect">
            <a:avLst/>
          </a:prstGeom>
        </p:spPr>
      </p:pic>
      <p:pic>
        <p:nvPicPr>
          <p:cNvPr id="5" name="Slika 4">
            <a:extLst>
              <a:ext uri="{FF2B5EF4-FFF2-40B4-BE49-F238E27FC236}">
                <a16:creationId xmlns:a16="http://schemas.microsoft.com/office/drawing/2014/main" id="{833F8FE9-68CA-44F8-BF05-011C3991F0A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69857" y="4189035"/>
            <a:ext cx="2891913" cy="19977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347113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31B15C2D-9C15-43EB-BF0D-98DC751764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SESTRINSKE DIJAGNOZE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6CD8C7D3-7918-402A-A8BE-6BC1880CE2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31136" y="2638044"/>
            <a:ext cx="7729728" cy="3583142"/>
          </a:xfrm>
        </p:spPr>
        <p:txBody>
          <a:bodyPr>
            <a:normAutofit/>
          </a:bodyPr>
          <a:lstStyle/>
          <a:p>
            <a:r>
              <a:rPr lang="hr-HR" dirty="0"/>
              <a:t>Visok rizik za dehidraciju </a:t>
            </a:r>
          </a:p>
          <a:p>
            <a:r>
              <a:rPr lang="hr-HR" dirty="0"/>
              <a:t>Visok rizik za volumno preopterećenje </a:t>
            </a:r>
          </a:p>
          <a:p>
            <a:r>
              <a:rPr lang="hr-HR" dirty="0"/>
              <a:t>Smanjeno podnošenje napora</a:t>
            </a:r>
          </a:p>
          <a:p>
            <a:r>
              <a:rPr lang="hr-HR" dirty="0"/>
              <a:t>Visok rizik za nastajanje edema</a:t>
            </a:r>
          </a:p>
          <a:p>
            <a:r>
              <a:rPr lang="hr-HR" dirty="0"/>
              <a:t>Smanjena mogućnost brige o sebi </a:t>
            </a:r>
          </a:p>
          <a:p>
            <a:r>
              <a:rPr lang="hr-HR" dirty="0"/>
              <a:t>Visok rizik za infekciju </a:t>
            </a:r>
          </a:p>
          <a:p>
            <a:r>
              <a:rPr lang="hr-HR" dirty="0"/>
              <a:t>Visok rizik za krvarenje</a:t>
            </a:r>
          </a:p>
          <a:p>
            <a:r>
              <a:rPr lang="hr-HR" dirty="0"/>
              <a:t>Visok rizik za oštećenje integriteta kože i sluznica</a:t>
            </a:r>
          </a:p>
          <a:p>
            <a:r>
              <a:rPr lang="hr-HR" dirty="0"/>
              <a:t>Visok rizik za pad</a:t>
            </a:r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id="{59043D54-73EF-4A16-AF02-2F456D52DAF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799" y="3336575"/>
            <a:ext cx="1821733" cy="1093040"/>
          </a:xfrm>
          <a:prstGeom prst="rect">
            <a:avLst/>
          </a:prstGeom>
        </p:spPr>
      </p:pic>
      <p:pic>
        <p:nvPicPr>
          <p:cNvPr id="5" name="Slika 4">
            <a:extLst>
              <a:ext uri="{FF2B5EF4-FFF2-40B4-BE49-F238E27FC236}">
                <a16:creationId xmlns:a16="http://schemas.microsoft.com/office/drawing/2014/main" id="{6F7ED42E-B8A4-48B9-BFDE-4411D812E08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23665" y="2939845"/>
            <a:ext cx="3601369" cy="19207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578205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slov 3">
            <a:extLst>
              <a:ext uri="{FF2B5EF4-FFF2-40B4-BE49-F238E27FC236}">
                <a16:creationId xmlns:a16="http://schemas.microsoft.com/office/drawing/2014/main" id="{D613A9F9-6BE6-45B4-990A-3A058A25434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r-HR" dirty="0"/>
              <a:t>Svi smo mi borci protiv </a:t>
            </a:r>
            <a:r>
              <a:rPr lang="hr-HR" dirty="0" err="1"/>
              <a:t>koronavirusa</a:t>
            </a:r>
            <a:endParaRPr lang="hr-HR" dirty="0"/>
          </a:p>
        </p:txBody>
      </p:sp>
      <p:sp>
        <p:nvSpPr>
          <p:cNvPr id="5" name="Podnaslov 4">
            <a:extLst>
              <a:ext uri="{FF2B5EF4-FFF2-40B4-BE49-F238E27FC236}">
                <a16:creationId xmlns:a16="http://schemas.microsoft.com/office/drawing/2014/main" id="{C6EF067D-C5E2-45EA-AACE-871EEB1B1F8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hr-HR" dirty="0"/>
              <a:t>IZABELA HORVATIĆ, 5.C.</a:t>
            </a:r>
          </a:p>
        </p:txBody>
      </p:sp>
    </p:spTree>
    <p:extLst>
      <p:ext uri="{BB962C8B-B14F-4D97-AF65-F5344CB8AC3E}">
        <p14:creationId xmlns:p14="http://schemas.microsoft.com/office/powerpoint/2010/main" val="248967739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DE3179C8-062D-485B-93D7-7E44C10FBF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SESTRINSTVO COVID - 19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5D21C8EF-C428-4139-9D1E-EAD928E6C597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hr-HR" dirty="0"/>
              <a:t>nova djelatnost</a:t>
            </a:r>
          </a:p>
          <a:p>
            <a:r>
              <a:rPr lang="hr-HR" dirty="0"/>
              <a:t>intervencije</a:t>
            </a:r>
          </a:p>
          <a:p>
            <a:r>
              <a:rPr lang="hr-HR" dirty="0"/>
              <a:t>znanje</a:t>
            </a:r>
          </a:p>
          <a:p>
            <a:r>
              <a:rPr lang="hr-HR" dirty="0"/>
              <a:t>sposobnost</a:t>
            </a:r>
          </a:p>
          <a:p>
            <a:r>
              <a:rPr lang="hr-HR" dirty="0"/>
              <a:t>vještinu</a:t>
            </a:r>
          </a:p>
          <a:p>
            <a:pPr marL="0" indent="0">
              <a:buNone/>
            </a:pPr>
            <a:endParaRPr lang="hr-HR" dirty="0"/>
          </a:p>
          <a:p>
            <a:endParaRPr lang="hr-HR" dirty="0"/>
          </a:p>
        </p:txBody>
      </p:sp>
      <p:pic>
        <p:nvPicPr>
          <p:cNvPr id="13" name="Rezervirano mjesto sadržaja 12">
            <a:extLst>
              <a:ext uri="{FF2B5EF4-FFF2-40B4-BE49-F238E27FC236}">
                <a16:creationId xmlns:a16="http://schemas.microsoft.com/office/drawing/2014/main" id="{AA188DBF-DAB1-442C-A8CA-82F86CEA7123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746314" y="2788718"/>
            <a:ext cx="3214550" cy="19158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470661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73982606-B3DD-4071-9127-71220274E2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stanovništvo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FDEA5517-B45B-4552-99B2-08A4FE9DF90B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hr-HR" dirty="0"/>
              <a:t>informiranje</a:t>
            </a:r>
          </a:p>
          <a:p>
            <a:r>
              <a:rPr lang="hr-HR" dirty="0"/>
              <a:t>dostupnost informacija o novom virusu – točnost podataka</a:t>
            </a:r>
          </a:p>
          <a:p>
            <a:r>
              <a:rPr lang="hr-HR" dirty="0"/>
              <a:t>iskrenost, povjerenje i profesionalnost</a:t>
            </a:r>
          </a:p>
          <a:p>
            <a:r>
              <a:rPr lang="hr-HR" dirty="0"/>
              <a:t>zajedništvo</a:t>
            </a:r>
          </a:p>
          <a:p>
            <a:endParaRPr lang="hr-HR" dirty="0"/>
          </a:p>
        </p:txBody>
      </p:sp>
      <p:pic>
        <p:nvPicPr>
          <p:cNvPr id="2050" name="Picture 2" descr="Croatia, the financial consequences of Covid-19 / Croatia / Areas /  Homepage - Osservatorio Balcani e Caucaso Transeuropa">
            <a:extLst>
              <a:ext uri="{FF2B5EF4-FFF2-40B4-BE49-F238E27FC236}">
                <a16:creationId xmlns:a16="http://schemas.microsoft.com/office/drawing/2014/main" id="{240E03DE-4266-4249-A7FB-078E5D645037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16531" y="3113914"/>
            <a:ext cx="2876550" cy="1590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2904384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18CDE893-D39D-4311-AD9A-E1C487C468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cilj kampanje</a:t>
            </a:r>
          </a:p>
        </p:txBody>
      </p:sp>
      <p:sp>
        <p:nvSpPr>
          <p:cNvPr id="5" name="Rezervirano mjesto sadržaja 4">
            <a:extLst>
              <a:ext uri="{FF2B5EF4-FFF2-40B4-BE49-F238E27FC236}">
                <a16:creationId xmlns:a16="http://schemas.microsoft.com/office/drawing/2014/main" id="{05A819D9-A816-493B-A033-2E5159A9220C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hr-HR" dirty="0"/>
              <a:t>Kvalitetna edukacija i stalan podsjetnik široj populaciji građana grada Zagreba na važnost poštivanja mjera i preporuka tijekom </a:t>
            </a:r>
            <a:r>
              <a:rPr lang="hr-HR" dirty="0" err="1"/>
              <a:t>Covid</a:t>
            </a:r>
            <a:r>
              <a:rPr lang="hr-HR" dirty="0"/>
              <a:t> – 19 epidemije.</a:t>
            </a:r>
          </a:p>
        </p:txBody>
      </p:sp>
      <p:pic>
        <p:nvPicPr>
          <p:cNvPr id="3074" name="Picture 2" descr="Centar za sigurnost|CS online TRGOVINA">
            <a:extLst>
              <a:ext uri="{FF2B5EF4-FFF2-40B4-BE49-F238E27FC236}">
                <a16:creationId xmlns:a16="http://schemas.microsoft.com/office/drawing/2014/main" id="{52FDD5D0-C030-43C1-9B6F-F52E50D7D4CC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6055" y="2925486"/>
            <a:ext cx="2857500" cy="16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5893297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73167836-C807-454E-985F-0566F39FF085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hr-HR" dirty="0"/>
              <a:t>Javnozdravstvena kampanja započela je sa preko 1615 plakatnih pozicija kojima se dostiže opseg oko 860 000 ljudi (predškolske dobi, školaraca, studenata, roditelja, zaposlenih, umirovljenika…)</a:t>
            </a:r>
          </a:p>
          <a:p>
            <a:r>
              <a:rPr lang="hr-HR" dirty="0"/>
              <a:t>Sama poruka je informativnog, edukativnog karaktera.</a:t>
            </a:r>
          </a:p>
        </p:txBody>
      </p:sp>
      <p:pic>
        <p:nvPicPr>
          <p:cNvPr id="4098" name="Picture 2" descr="Obavezno držati razmak - znak za trgovine - Covid 19">
            <a:extLst>
              <a:ext uri="{FF2B5EF4-FFF2-40B4-BE49-F238E27FC236}">
                <a16:creationId xmlns:a16="http://schemas.microsoft.com/office/drawing/2014/main" id="{959CA093-D114-46A4-AE75-B7170B82BABD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82736" y="2293869"/>
            <a:ext cx="2180245" cy="3101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79908379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C49D5014-D7EB-449F-8764-D1AA86C3F1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prevencija – osnovno načelo u sprečavanju širenja </a:t>
            </a:r>
            <a:r>
              <a:rPr lang="hr-HR" dirty="0" err="1"/>
              <a:t>covid</a:t>
            </a:r>
            <a:r>
              <a:rPr lang="hr-HR" dirty="0"/>
              <a:t> - 19</a:t>
            </a:r>
          </a:p>
        </p:txBody>
      </p:sp>
      <p:sp>
        <p:nvSpPr>
          <p:cNvPr id="5" name="Rezervirano mjesto sadržaja 4">
            <a:extLst>
              <a:ext uri="{FF2B5EF4-FFF2-40B4-BE49-F238E27FC236}">
                <a16:creationId xmlns:a16="http://schemas.microsoft.com/office/drawing/2014/main" id="{4A8CACC5-7E53-4A27-9CFC-F8B4781C2208}"/>
              </a:ext>
            </a:extLst>
          </p:cNvPr>
          <p:cNvSpPr>
            <a:spLocks noGrp="1"/>
          </p:cNvSpPr>
          <p:nvPr>
            <p:ph idx="1"/>
          </p:nvPr>
        </p:nvSpPr>
        <p:spPr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 fontScale="92500" lnSpcReduction="20000"/>
          </a:bodyPr>
          <a:lstStyle/>
          <a:p>
            <a:pPr marL="342900" indent="-342900">
              <a:buAutoNum type="arabicPeriod"/>
            </a:pPr>
            <a:r>
              <a:rPr lang="hr-HR" dirty="0"/>
              <a:t>Briga o vlastitom zdravlju, održavanje higijene, redovitog i čestog pranja ruku, obavezno nošenje zaštitnih maski te držanje fizičke distance – osnovne su smjernice za sprečavanje širenja zaraze</a:t>
            </a:r>
          </a:p>
          <a:p>
            <a:pPr marL="342900" indent="-342900">
              <a:buAutoNum type="arabicPeriod"/>
            </a:pPr>
            <a:r>
              <a:rPr lang="hr-HR" dirty="0"/>
              <a:t>Ovo grafičko rješenje, upravo zbog animiranih, pozitivnih likova koji predstavljaju stvarne ljude pobuđuje interes i privlači zbog svojih vedrih boja pažnju gledatelja.</a:t>
            </a:r>
          </a:p>
          <a:p>
            <a:pPr marL="342900" indent="-342900">
              <a:buAutoNum type="arabicPeriod"/>
            </a:pPr>
            <a:r>
              <a:rPr lang="hr-HR" dirty="0"/>
              <a:t>Tekstualne poruke su u bojama i oblicima logotipa</a:t>
            </a:r>
          </a:p>
        </p:txBody>
      </p:sp>
    </p:spTree>
    <p:extLst>
      <p:ext uri="{BB962C8B-B14F-4D97-AF65-F5344CB8AC3E}">
        <p14:creationId xmlns:p14="http://schemas.microsoft.com/office/powerpoint/2010/main" val="2377087682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8F8C3D57-7B40-4544-A398-3C17587A45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plakati 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7E2D81C4-C98E-4AD9-9684-AB0E05D92E54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hr-HR" dirty="0"/>
              <a:t>Plakati su postavljeni u čekaonicama zdravstvenih ustanova Grada Zagreba (domovi zdravlja i bolnice)</a:t>
            </a:r>
          </a:p>
          <a:p>
            <a:r>
              <a:rPr lang="hr-HR" dirty="0"/>
              <a:t>u predvorjima i hodnicima obrazovnih ustanova </a:t>
            </a:r>
          </a:p>
          <a:p>
            <a:r>
              <a:rPr lang="hr-HR" dirty="0"/>
              <a:t>u javnom prijevozu Grada Zagreba</a:t>
            </a:r>
          </a:p>
          <a:p>
            <a:r>
              <a:rPr lang="hr-HR" dirty="0"/>
              <a:t>u predvorjima poslovnih zgrada</a:t>
            </a:r>
          </a:p>
        </p:txBody>
      </p:sp>
      <p:pic>
        <p:nvPicPr>
          <p:cNvPr id="5122" name="Picture 2" descr="Na Štamparu predstavljena javnozdravstvena kampanja 'Borci protiv  koronavirusa' – NACIONAL.HR">
            <a:extLst>
              <a:ext uri="{FF2B5EF4-FFF2-40B4-BE49-F238E27FC236}">
                <a16:creationId xmlns:a16="http://schemas.microsoft.com/office/drawing/2014/main" id="{F2BF92F9-AE7B-4962-BC09-1C82373E367F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0884" y="2612266"/>
            <a:ext cx="2216215" cy="3101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Airport Brač Croatia | Covid-19">
            <a:extLst>
              <a:ext uri="{FF2B5EF4-FFF2-40B4-BE49-F238E27FC236}">
                <a16:creationId xmlns:a16="http://schemas.microsoft.com/office/drawing/2014/main" id="{4F429973-C7C8-4876-924B-70524AB931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04300" y="3313147"/>
            <a:ext cx="3025761" cy="1700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13587301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516CDC78-CB7B-45C9-B30F-3F2CAE4872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Zdravstveni sustav u korona krizi</a:t>
            </a:r>
          </a:p>
        </p:txBody>
      </p:sp>
      <p:sp>
        <p:nvSpPr>
          <p:cNvPr id="3" name="Rezervirano mjesto teksta 2">
            <a:extLst>
              <a:ext uri="{FF2B5EF4-FFF2-40B4-BE49-F238E27FC236}">
                <a16:creationId xmlns:a16="http://schemas.microsoft.com/office/drawing/2014/main" id="{83070019-5472-4DFF-BF27-E41434B3686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79964" y="4079254"/>
            <a:ext cx="6801612" cy="1265082"/>
          </a:xfrm>
        </p:spPr>
        <p:txBody>
          <a:bodyPr>
            <a:normAutofit/>
          </a:bodyPr>
          <a:lstStyle/>
          <a:p>
            <a:r>
              <a:rPr lang="hr-HR" sz="2400" dirty="0">
                <a:solidFill>
                  <a:schemeClr val="bg1">
                    <a:lumMod val="95000"/>
                    <a:lumOff val="5000"/>
                  </a:schemeClr>
                </a:solidFill>
              </a:rPr>
              <a:t>Prim.mr Maja Grba – </a:t>
            </a:r>
            <a:r>
              <a:rPr lang="hr-HR" sz="2400" dirty="0" err="1">
                <a:solidFill>
                  <a:schemeClr val="bg1">
                    <a:lumMod val="95000"/>
                    <a:lumOff val="5000"/>
                  </a:schemeClr>
                </a:solidFill>
              </a:rPr>
              <a:t>Bujević</a:t>
            </a:r>
            <a:r>
              <a:rPr lang="hr-HR" sz="2400" dirty="0">
                <a:solidFill>
                  <a:schemeClr val="bg1">
                    <a:lumMod val="95000"/>
                    <a:lumOff val="5000"/>
                  </a:schemeClr>
                </a:solidFill>
              </a:rPr>
              <a:t>, </a:t>
            </a:r>
            <a:r>
              <a:rPr lang="hr-HR" sz="2400" dirty="0" err="1">
                <a:solidFill>
                  <a:schemeClr val="bg1">
                    <a:lumMod val="95000"/>
                    <a:lumOff val="5000"/>
                  </a:schemeClr>
                </a:solidFill>
              </a:rPr>
              <a:t>dr.med.spec</a:t>
            </a:r>
            <a:endParaRPr lang="hr-HR" sz="2400" dirty="0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5" name="Slika 4">
            <a:extLst>
              <a:ext uri="{FF2B5EF4-FFF2-40B4-BE49-F238E27FC236}">
                <a16:creationId xmlns:a16="http://schemas.microsoft.com/office/drawing/2014/main" id="{C07EAA3C-810D-4229-B053-1559ABA5DCD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8000" b="90889" l="9778" r="90222">
                        <a14:foregroundMark x1="49556" y1="8444" x2="49556" y2="8444"/>
                        <a14:foregroundMark x1="50444" y1="91333" x2="50444" y2="91333"/>
                        <a14:foregroundMark x1="9778" y1="45556" x2="9778" y2="45556"/>
                        <a14:foregroundMark x1="90222" y1="64000" x2="90222" y2="64000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778860">
            <a:off x="8945085" y="182085"/>
            <a:ext cx="3246915" cy="3246915"/>
          </a:xfrm>
          <a:prstGeom prst="rect">
            <a:avLst/>
          </a:prstGeom>
        </p:spPr>
      </p:pic>
      <p:sp>
        <p:nvSpPr>
          <p:cNvPr id="6" name="TekstniOkvir 5">
            <a:extLst>
              <a:ext uri="{FF2B5EF4-FFF2-40B4-BE49-F238E27FC236}">
                <a16:creationId xmlns:a16="http://schemas.microsoft.com/office/drawing/2014/main" id="{6D955008-0B88-4313-A1EF-8BA60D8DBC7E}"/>
              </a:ext>
            </a:extLst>
          </p:cNvPr>
          <p:cNvSpPr txBox="1"/>
          <p:nvPr/>
        </p:nvSpPr>
        <p:spPr>
          <a:xfrm>
            <a:off x="10422385" y="6329676"/>
            <a:ext cx="194421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dirty="0"/>
              <a:t>Klara Jančić</a:t>
            </a:r>
          </a:p>
        </p:txBody>
      </p:sp>
    </p:spTree>
    <p:extLst>
      <p:ext uri="{BB962C8B-B14F-4D97-AF65-F5344CB8AC3E}">
        <p14:creationId xmlns:p14="http://schemas.microsoft.com/office/powerpoint/2010/main" val="370050417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497C0F-8661-41AA-A4FC-1620D2C46E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5767" y="1188637"/>
            <a:ext cx="2988234" cy="4480726"/>
          </a:xfrm>
        </p:spPr>
        <p:txBody>
          <a:bodyPr>
            <a:normAutofit/>
          </a:bodyPr>
          <a:lstStyle/>
          <a:p>
            <a:pPr algn="r"/>
            <a:r>
              <a:rPr lang="hr-HR" sz="6600" dirty="0">
                <a:cs typeface="Calibri Light"/>
              </a:rPr>
              <a:t>OHBP</a:t>
            </a:r>
            <a:endParaRPr lang="hr-HR" sz="66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E2F2C0-99AA-4749-8DC1-4EA3A3AD220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55260" y="1648870"/>
            <a:ext cx="4832244" cy="4207241"/>
          </a:xfrm>
        </p:spPr>
        <p:txBody>
          <a:bodyPr vert="horz" lIns="91440" tIns="45720" rIns="91440" bIns="45720" rtlCol="0" anchor="ctr">
            <a:normAutofit fontScale="85000" lnSpcReduction="10000"/>
          </a:bodyPr>
          <a:lstStyle/>
          <a:p>
            <a:r>
              <a:rPr lang="hr-HR" sz="2400" dirty="0">
                <a:cs typeface="Calibri"/>
              </a:rPr>
              <a:t>COVID-19 je utjecao na organizaciju u OHBP-u tako da se 1 liječnik i jedna sestra bave samo sa pozitivnim pacijentima </a:t>
            </a:r>
            <a:endParaRPr lang="hr-HR" sz="2400">
              <a:cs typeface="Calibri"/>
            </a:endParaRPr>
          </a:p>
          <a:p>
            <a:r>
              <a:rPr lang="hr-HR" sz="2400" dirty="0">
                <a:cs typeface="Calibri"/>
              </a:rPr>
              <a:t>Tako osoblje koje je zaduženo za COVID pacijente ne kontaktira s ostalim osobljem</a:t>
            </a:r>
            <a:endParaRPr lang="hr-HR" sz="2400">
              <a:cs typeface="Calibri"/>
            </a:endParaRPr>
          </a:p>
          <a:p>
            <a:endParaRPr lang="hr-HR" sz="2400" dirty="0">
              <a:cs typeface="Calibri"/>
            </a:endParaRPr>
          </a:p>
          <a:p>
            <a:r>
              <a:rPr lang="hr-HR" sz="2400" dirty="0">
                <a:cs typeface="Calibri"/>
              </a:rPr>
              <a:t>To služi kao prevencija samoizolacije osoblja što je VAŽNO izbjeći</a:t>
            </a:r>
            <a:endParaRPr lang="hr-HR" sz="2400">
              <a:cs typeface="Calibri"/>
            </a:endParaRPr>
          </a:p>
          <a:p>
            <a:endParaRPr lang="hr-HR" sz="2400" dirty="0">
              <a:cs typeface="Calibri"/>
            </a:endParaRPr>
          </a:p>
          <a:p>
            <a:r>
              <a:rPr lang="hr-HR" sz="2400" dirty="0">
                <a:cs typeface="Calibri"/>
              </a:rPr>
              <a:t>Najvažniji postupak sprečavanja ulaska zaraze u prostore OHBP-a i bolničke ustanove je pravilna TRIJAŽA</a:t>
            </a:r>
            <a:endParaRPr lang="hr-HR" sz="2400" dirty="0"/>
          </a:p>
        </p:txBody>
      </p:sp>
      <p:pic>
        <p:nvPicPr>
          <p:cNvPr id="4" name="Grafika 4" descr="Stethoscope">
            <a:extLst>
              <a:ext uri="{FF2B5EF4-FFF2-40B4-BE49-F238E27FC236}">
                <a16:creationId xmlns:a16="http://schemas.microsoft.com/office/drawing/2014/main" id="{6D1C9D6D-FFDE-4246-98FB-D2B065D8F19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397706" y="5013385"/>
            <a:ext cx="914400" cy="914400"/>
          </a:xfrm>
          <a:prstGeom prst="rect">
            <a:avLst/>
          </a:prstGeom>
        </p:spPr>
      </p:pic>
      <p:pic>
        <p:nvPicPr>
          <p:cNvPr id="5" name="Grafika 5" descr="Heartbeat">
            <a:extLst>
              <a:ext uri="{FF2B5EF4-FFF2-40B4-BE49-F238E27FC236}">
                <a16:creationId xmlns:a16="http://schemas.microsoft.com/office/drawing/2014/main" id="{F890B1AA-614E-44D4-9A2F-1AF02319A96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576423" y="4812102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3084292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E0931DC9-400C-4378-83E1-6265A2162B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Karakteristike krize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89B434FA-E45F-4122-A882-CD3C886E83D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62608" y="3028660"/>
            <a:ext cx="7729728" cy="3101983"/>
          </a:xfrm>
        </p:spPr>
        <p:txBody>
          <a:bodyPr/>
          <a:lstStyle/>
          <a:p>
            <a:r>
              <a:rPr lang="hr-HR" dirty="0"/>
              <a:t>Događaji se razvijaju iznenadno</a:t>
            </a:r>
          </a:p>
          <a:p>
            <a:r>
              <a:rPr lang="hr-HR" dirty="0"/>
              <a:t>Donose se hitne odluke</a:t>
            </a:r>
          </a:p>
          <a:p>
            <a:r>
              <a:rPr lang="hr-HR" dirty="0"/>
              <a:t>Kratko vrijeme odlučivanja</a:t>
            </a:r>
          </a:p>
          <a:p>
            <a:r>
              <a:rPr lang="hr-HR" dirty="0"/>
              <a:t>Javnost zahtjeva odgovore</a:t>
            </a:r>
          </a:p>
          <a:p>
            <a:r>
              <a:rPr lang="hr-HR" dirty="0"/>
              <a:t>Javlja se opasnost od gubitka kontrole nad radom sustava</a:t>
            </a:r>
          </a:p>
          <a:p>
            <a:r>
              <a:rPr lang="hr-HR" dirty="0"/>
              <a:t>Raste pritisak na odgovorne</a:t>
            </a:r>
          </a:p>
        </p:txBody>
      </p:sp>
      <p:pic>
        <p:nvPicPr>
          <p:cNvPr id="5" name="Slika 4">
            <a:extLst>
              <a:ext uri="{FF2B5EF4-FFF2-40B4-BE49-F238E27FC236}">
                <a16:creationId xmlns:a16="http://schemas.microsoft.com/office/drawing/2014/main" id="{490FE860-1051-4491-ACC9-1FAE901FE6F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5750" l="2364" r="96909">
                        <a14:foregroundMark x1="8364" y1="65750" x2="8364" y2="65750"/>
                        <a14:foregroundMark x1="2364" y1="78250" x2="2364" y2="78250"/>
                        <a14:foregroundMark x1="6545" y1="92000" x2="6545" y2="92000"/>
                        <a14:foregroundMark x1="6545" y1="95750" x2="6545" y2="95750"/>
                        <a14:foregroundMark x1="6909" y1="95000" x2="6909" y2="95000"/>
                        <a14:foregroundMark x1="90727" y1="58000" x2="90727" y2="58000"/>
                        <a14:foregroundMark x1="72727" y1="95500" x2="72727" y2="95500"/>
                        <a14:foregroundMark x1="49273" y1="95250" x2="49273" y2="95250"/>
                        <a14:foregroundMark x1="30364" y1="92500" x2="30364" y2="92500"/>
                        <a14:foregroundMark x1="90909" y1="24000" x2="90909" y2="24000"/>
                        <a14:foregroundMark x1="79636" y1="40250" x2="79636" y2="40250"/>
                        <a14:foregroundMark x1="96909" y1="47500" x2="96909" y2="47500"/>
                        <a14:foregroundMark x1="82727" y1="23500" x2="82727" y2="23500"/>
                        <a14:foregroundMark x1="82364" y1="28000" x2="82364" y2="28000"/>
                        <a14:foregroundMark x1="6727" y1="95000" x2="6727" y2="95000"/>
                        <a14:foregroundMark x1="5273" y1="93750" x2="5273" y2="93750"/>
                        <a14:backgroundMark x1="87273" y1="50500" x2="87273" y2="50500"/>
                        <a14:backgroundMark x1="83636" y1="28000" x2="83636" y2="28000"/>
                        <a14:backgroundMark x1="82909" y1="24000" x2="82909" y2="24000"/>
                        <a14:backgroundMark x1="83273" y1="22000" x2="83273" y2="22000"/>
                        <a14:backgroundMark x1="82909" y1="22500" x2="82909" y2="22500"/>
                        <a14:backgroundMark x1="82364" y1="21750" x2="82364" y2="21750"/>
                        <a14:backgroundMark x1="83818" y1="21500" x2="83818" y2="21500"/>
                        <a14:backgroundMark x1="83636" y1="25000" x2="83636" y2="25000"/>
                        <a14:backgroundMark x1="82909" y1="24250" x2="82909" y2="24250"/>
                        <a14:backgroundMark x1="84364" y1="25250" x2="84364" y2="25250"/>
                        <a14:backgroundMark x1="82727" y1="24000" x2="82727" y2="24000"/>
                        <a14:backgroundMark x1="83273" y1="31000" x2="83273" y2="31000"/>
                        <a14:backgroundMark x1="82545" y1="28250" x2="82545" y2="28250"/>
                        <a14:backgroundMark x1="90364" y1="26500" x2="90364" y2="26500"/>
                        <a14:backgroundMark x1="90364" y1="24250" x2="90364" y2="24250"/>
                        <a14:backgroundMark x1="91273" y1="21750" x2="91273" y2="21750"/>
                        <a14:backgroundMark x1="91091" y1="23750" x2="91091" y2="23750"/>
                        <a14:backgroundMark x1="91091" y1="24250" x2="91091" y2="24250"/>
                        <a14:backgroundMark x1="91091" y1="24250" x2="91091" y2="24250"/>
                        <a14:backgroundMark x1="91091" y1="24250" x2="90909" y2="23500"/>
                        <a14:backgroundMark x1="52909" y1="80000" x2="52909" y2="80000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2083308"/>
            <a:ext cx="5238750" cy="381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4259273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245496E2-F99C-4629-874B-5764169F8A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Krizni stožer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21F6BC89-C023-46A7-B16D-89F02D15350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20416" y="3675356"/>
            <a:ext cx="8052167" cy="3551715"/>
          </a:xfrm>
        </p:spPr>
        <p:txBody>
          <a:bodyPr>
            <a:normAutofit/>
          </a:bodyPr>
          <a:lstStyle/>
          <a:p>
            <a:r>
              <a:rPr lang="hr-HR" sz="2400" dirty="0"/>
              <a:t>Radi kontinuirano</a:t>
            </a:r>
          </a:p>
          <a:p>
            <a:r>
              <a:rPr lang="hr-HR" sz="2400" dirty="0"/>
              <a:t>Provodi prevenciju</a:t>
            </a:r>
          </a:p>
          <a:p>
            <a:r>
              <a:rPr lang="hr-HR" sz="2400" dirty="0"/>
              <a:t>Sudjeluje u suzbijanju krize kada ona nastane</a:t>
            </a:r>
          </a:p>
        </p:txBody>
      </p:sp>
      <p:pic>
        <p:nvPicPr>
          <p:cNvPr id="6" name="Slika 5">
            <a:extLst>
              <a:ext uri="{FF2B5EF4-FFF2-40B4-BE49-F238E27FC236}">
                <a16:creationId xmlns:a16="http://schemas.microsoft.com/office/drawing/2014/main" id="{83196331-59EF-43AC-BBD5-D27224ECF14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521" b="99479" l="2051" r="94141">
                        <a14:foregroundMark x1="12109" y1="40104" x2="12109" y2="40104"/>
                        <a14:foregroundMark x1="10547" y1="38368" x2="10547" y2="38368"/>
                        <a14:foregroundMark x1="6738" y1="37326" x2="6738" y2="37326"/>
                        <a14:foregroundMark x1="6738" y1="37326" x2="6738" y2="37326"/>
                        <a14:foregroundMark x1="5566" y1="47917" x2="5566" y2="47917"/>
                        <a14:foregroundMark x1="2148" y1="46875" x2="2148" y2="46875"/>
                        <a14:foregroundMark x1="6152" y1="54167" x2="6152" y2="54167"/>
                        <a14:foregroundMark x1="6348" y1="63542" x2="6348" y2="63542"/>
                        <a14:foregroundMark x1="6445" y1="70660" x2="6445" y2="70660"/>
                        <a14:foregroundMark x1="13574" y1="60417" x2="13574" y2="60417"/>
                        <a14:foregroundMark x1="13770" y1="45139" x2="13770" y2="45139"/>
                        <a14:foregroundMark x1="13574" y1="68403" x2="13574" y2="68403"/>
                        <a14:foregroundMark x1="44043" y1="694" x2="44043" y2="694"/>
                        <a14:foregroundMark x1="33496" y1="48611" x2="33496" y2="48611"/>
                        <a14:foregroundMark x1="34863" y1="48958" x2="34863" y2="48958"/>
                        <a14:foregroundMark x1="81738" y1="25347" x2="81738" y2="25347"/>
                        <a14:foregroundMark x1="82324" y1="26563" x2="82324" y2="26563"/>
                        <a14:foregroundMark x1="81250" y1="29514" x2="81250" y2="29514"/>
                        <a14:foregroundMark x1="79785" y1="27604" x2="79785" y2="27604"/>
                        <a14:foregroundMark x1="9766" y1="52951" x2="9766" y2="52951"/>
                        <a14:foregroundMark x1="10059" y1="61285" x2="10059" y2="61285"/>
                        <a14:foregroundMark x1="10059" y1="61285" x2="10059" y2="61285"/>
                        <a14:foregroundMark x1="9766" y1="61285" x2="9766" y2="61285"/>
                        <a14:foregroundMark x1="7813" y1="70660" x2="7813" y2="70660"/>
                        <a14:foregroundMark x1="94141" y1="49826" x2="94141" y2="49826"/>
                        <a14:foregroundMark x1="94141" y1="51736" x2="94141" y2="51736"/>
                        <a14:foregroundMark x1="93848" y1="54688" x2="93848" y2="54688"/>
                        <a14:foregroundMark x1="92578" y1="65278" x2="92578" y2="65278"/>
                        <a14:foregroundMark x1="92383" y1="63542" x2="92383" y2="63542"/>
                        <a14:foregroundMark x1="81641" y1="51563" x2="81641" y2="51563"/>
                        <a14:foregroundMark x1="81348" y1="49653" x2="81348" y2="49653"/>
                        <a14:foregroundMark x1="81348" y1="44271" x2="81348" y2="44271"/>
                        <a14:foregroundMark x1="81055" y1="38715" x2="81055" y2="38715"/>
                        <a14:foregroundMark x1="75000" y1="30382" x2="75000" y2="30382"/>
                        <a14:foregroundMark x1="81445" y1="76042" x2="81445" y2="76042"/>
                        <a14:foregroundMark x1="87305" y1="72049" x2="87305" y2="72049"/>
                        <a14:foregroundMark x1="86914" y1="71007" x2="86914" y2="71007"/>
                        <a14:foregroundMark x1="88477" y1="73090" x2="88477" y2="73090"/>
                        <a14:foregroundMark x1="87695" y1="33333" x2="87695" y2="33333"/>
                        <a14:foregroundMark x1="91895" y1="40799" x2="91895" y2="40799"/>
                        <a14:foregroundMark x1="92480" y1="39063" x2="92480" y2="39063"/>
                        <a14:foregroundMark x1="92871" y1="37500" x2="92871" y2="37500"/>
                        <a14:foregroundMark x1="6641" y1="45139" x2="6641" y2="45139"/>
                        <a14:foregroundMark x1="8398" y1="47569" x2="8398" y2="47569"/>
                        <a14:foregroundMark x1="8789" y1="54167" x2="8789" y2="54167"/>
                        <a14:foregroundMark x1="8887" y1="63715" x2="8887" y2="63715"/>
                        <a14:foregroundMark x1="8301" y1="71007" x2="8301" y2="71007"/>
                        <a14:foregroundMark x1="87207" y1="30035" x2="87207" y2="30035"/>
                        <a14:foregroundMark x1="34180" y1="48090" x2="34180" y2="48090"/>
                        <a14:foregroundMark x1="16797" y1="91667" x2="16797" y2="91667"/>
                        <a14:foregroundMark x1="37988" y1="97917" x2="37988" y2="97917"/>
                        <a14:foregroundMark x1="18359" y1="99479" x2="18359" y2="99479"/>
                        <a14:backgroundMark x1="78906" y1="56424" x2="78906" y2="56424"/>
                        <a14:backgroundMark x1="65723" y1="59549" x2="65723" y2="59549"/>
                        <a14:backgroundMark x1="36914" y1="14063" x2="36914" y2="14063"/>
                        <a14:backgroundMark x1="12500" y1="69618" x2="12500" y2="69618"/>
                        <a14:backgroundMark x1="82227" y1="84549" x2="82227" y2="84549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492180" y="2351810"/>
            <a:ext cx="4182719" cy="23527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7320829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7592D7A3-C380-418E-BB8B-511AE4A424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Ekspertna skupina stožera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11E174F6-C817-4ABE-BA09-732EC1A15D6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/>
              <a:t>Radi unutar kriznog stožera</a:t>
            </a:r>
          </a:p>
          <a:p>
            <a:r>
              <a:rPr lang="hr-HR" dirty="0"/>
              <a:t>Nije stalno prisutna i nije definirana unaprijed</a:t>
            </a:r>
          </a:p>
          <a:p>
            <a:r>
              <a:rPr lang="hr-HR" dirty="0"/>
              <a:t>Uspostavlja se o ovisnosti kakvu krizu imamo</a:t>
            </a:r>
          </a:p>
          <a:p>
            <a:r>
              <a:rPr lang="hr-HR" dirty="0"/>
              <a:t>Formira se od eksperata koji se više bave područjem kojim je populacija ugrožena u ovom slučaju to je pandemija korona virusom</a:t>
            </a:r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id="{D69F8F5A-521E-4190-A9BA-28DC1EFFB21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7500" b="90156" l="10000" r="90000">
                        <a14:foregroundMark x1="52969" y1="9063" x2="52969" y2="9063"/>
                        <a14:foregroundMark x1="52969" y1="9063" x2="52969" y2="9063"/>
                        <a14:foregroundMark x1="46875" y1="9219" x2="46875" y2="9219"/>
                        <a14:foregroundMark x1="58750" y1="7500" x2="58750" y2="7500"/>
                        <a14:foregroundMark x1="66719" y1="72031" x2="66719" y2="72031"/>
                        <a14:foregroundMark x1="63125" y1="67500" x2="63125" y2="67500"/>
                        <a14:foregroundMark x1="59688" y1="67969" x2="59688" y2="67969"/>
                        <a14:foregroundMark x1="38594" y1="90156" x2="38594" y2="90156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877452" y="1872449"/>
            <a:ext cx="4862004" cy="48620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136185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0AE9B598-B6A2-4195-AAFC-F80830819B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Djelokrug rada kriznog stožera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5CC6D8B5-7F07-488B-A873-8F4BBFBA9A5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/>
              <a:t>Procjena najgore moguće krizne situacije</a:t>
            </a:r>
          </a:p>
          <a:p>
            <a:r>
              <a:rPr lang="hr-HR" dirty="0"/>
              <a:t>Utvrđivanje preventivnih mjera</a:t>
            </a:r>
          </a:p>
          <a:p>
            <a:r>
              <a:rPr lang="hr-HR" dirty="0"/>
              <a:t>Donošenje planova pripravnosti</a:t>
            </a:r>
          </a:p>
          <a:p>
            <a:r>
              <a:rPr lang="hr-HR" dirty="0"/>
              <a:t>Organiziranje početnog odgovora hitnih službi</a:t>
            </a:r>
          </a:p>
          <a:p>
            <a:r>
              <a:rPr lang="hr-HR" dirty="0"/>
              <a:t>Provođenje aktivnosti kojima se postiže brz oporavak</a:t>
            </a:r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id="{01F54F4B-4A62-4F96-B485-89B2FF690AD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>
                        <a14:backgroundMark x1="52000" y1="81421" x2="52000" y2="81421"/>
                        <a14:backgroundMark x1="54667" y1="14208" x2="54667" y2="14208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303145" y="1973066"/>
            <a:ext cx="6175345" cy="37669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0378513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C28B0FEC-12A4-49F6-A08E-8D045DF1C6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Upravljanje u kriznim situacijama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BDD4B544-E78C-44B4-B15B-3D95CE69792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3156" y="2638044"/>
            <a:ext cx="7729728" cy="3101983"/>
          </a:xfrm>
        </p:spPr>
        <p:txBody>
          <a:bodyPr/>
          <a:lstStyle/>
          <a:p>
            <a:pPr marL="0" indent="0">
              <a:buNone/>
            </a:pPr>
            <a:endParaRPr lang="hr-HR" dirty="0"/>
          </a:p>
          <a:p>
            <a:pPr marL="0" indent="0">
              <a:buNone/>
            </a:pPr>
            <a:endParaRPr lang="hr-HR" dirty="0"/>
          </a:p>
        </p:txBody>
      </p:sp>
      <p:sp>
        <p:nvSpPr>
          <p:cNvPr id="5" name="Eksplozija: 8 točaka 4">
            <a:extLst>
              <a:ext uri="{FF2B5EF4-FFF2-40B4-BE49-F238E27FC236}">
                <a16:creationId xmlns:a16="http://schemas.microsoft.com/office/drawing/2014/main" id="{041267C8-83C2-41A0-A404-0E1CD4EC1CE3}"/>
              </a:ext>
            </a:extLst>
          </p:cNvPr>
          <p:cNvSpPr/>
          <p:nvPr/>
        </p:nvSpPr>
        <p:spPr>
          <a:xfrm>
            <a:off x="5015883" y="5483316"/>
            <a:ext cx="1518081" cy="1207364"/>
          </a:xfrm>
          <a:prstGeom prst="irregularSeal1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graphicFrame>
        <p:nvGraphicFramePr>
          <p:cNvPr id="4" name="Dijagram 3">
            <a:extLst>
              <a:ext uri="{FF2B5EF4-FFF2-40B4-BE49-F238E27FC236}">
                <a16:creationId xmlns:a16="http://schemas.microsoft.com/office/drawing/2014/main" id="{FD297296-B568-4DEB-9501-82091A78CB2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075177028"/>
              </p:ext>
            </p:extLst>
          </p:nvPr>
        </p:nvGraphicFramePr>
        <p:xfrm>
          <a:off x="2231136" y="2414727"/>
          <a:ext cx="7998899" cy="427595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TekstniOkvir 5">
            <a:extLst>
              <a:ext uri="{FF2B5EF4-FFF2-40B4-BE49-F238E27FC236}">
                <a16:creationId xmlns:a16="http://schemas.microsoft.com/office/drawing/2014/main" id="{6AA58F25-235E-48DC-979E-95B627E4F535}"/>
              </a:ext>
            </a:extLst>
          </p:cNvPr>
          <p:cNvSpPr txBox="1"/>
          <p:nvPr/>
        </p:nvSpPr>
        <p:spPr>
          <a:xfrm>
            <a:off x="4634143" y="3994505"/>
            <a:ext cx="197084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2400" dirty="0"/>
              <a:t>4 GLAVNE FAZE</a:t>
            </a:r>
          </a:p>
        </p:txBody>
      </p:sp>
    </p:spTree>
    <p:extLst>
      <p:ext uri="{BB962C8B-B14F-4D97-AF65-F5344CB8AC3E}">
        <p14:creationId xmlns:p14="http://schemas.microsoft.com/office/powerpoint/2010/main" val="2967077776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r-HR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+mn-lt"/>
              </a:rPr>
              <a:t>PDPH</a:t>
            </a:r>
            <a:endParaRPr lang="en-US" b="1" dirty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+mn-lt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445828" y="4545874"/>
            <a:ext cx="3222171" cy="444137"/>
          </a:xfrm>
        </p:spPr>
        <p:txBody>
          <a:bodyPr/>
          <a:lstStyle/>
          <a:p>
            <a:r>
              <a:rPr lang="hr-HR" dirty="0"/>
              <a:t>Antonija Jurkić 5.c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2261978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>
                <a:solidFill>
                  <a:schemeClr val="tx1"/>
                </a:solidFill>
              </a:rPr>
              <a:t>PDPH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02326" y="2658551"/>
            <a:ext cx="9387348" cy="3234757"/>
          </a:xfrm>
        </p:spPr>
        <p:txBody>
          <a:bodyPr>
            <a:normAutofit/>
          </a:bodyPr>
          <a:lstStyle/>
          <a:p>
            <a:r>
              <a:rPr lang="en-US" dirty="0" err="1"/>
              <a:t>Glavobolja</a:t>
            </a:r>
            <a:r>
              <a:rPr lang="en-US" dirty="0"/>
              <a:t> </a:t>
            </a:r>
            <a:r>
              <a:rPr lang="en-US" dirty="0" err="1"/>
              <a:t>nakon</a:t>
            </a:r>
            <a:r>
              <a:rPr lang="en-US" dirty="0"/>
              <a:t> </a:t>
            </a:r>
            <a:r>
              <a:rPr lang="en-US" dirty="0" err="1"/>
              <a:t>duralne</a:t>
            </a:r>
            <a:r>
              <a:rPr lang="en-US" dirty="0"/>
              <a:t> </a:t>
            </a:r>
            <a:r>
              <a:rPr lang="en-US" dirty="0" err="1"/>
              <a:t>punkcije</a:t>
            </a:r>
            <a:r>
              <a:rPr lang="en-US" dirty="0"/>
              <a:t> (PDPH) </a:t>
            </a:r>
            <a:r>
              <a:rPr lang="en-US" dirty="0" err="1"/>
              <a:t>česta</a:t>
            </a:r>
            <a:r>
              <a:rPr lang="en-US" dirty="0"/>
              <a:t> je </a:t>
            </a:r>
            <a:r>
              <a:rPr lang="en-US" dirty="0" err="1"/>
              <a:t>komplikacija</a:t>
            </a:r>
            <a:r>
              <a:rPr lang="en-US" dirty="0"/>
              <a:t> </a:t>
            </a:r>
            <a:r>
              <a:rPr lang="en-US" dirty="0" err="1"/>
              <a:t>moderne</a:t>
            </a:r>
            <a:r>
              <a:rPr lang="en-US" dirty="0"/>
              <a:t> </a:t>
            </a:r>
            <a:r>
              <a:rPr lang="en-US" dirty="0" err="1"/>
              <a:t>anestezije</a:t>
            </a:r>
            <a:endParaRPr lang="hr-HR" dirty="0"/>
          </a:p>
          <a:p>
            <a:r>
              <a:rPr lang="en-US" dirty="0" err="1"/>
              <a:t>Može</a:t>
            </a:r>
            <a:r>
              <a:rPr lang="en-US" dirty="0"/>
              <a:t> se </a:t>
            </a:r>
            <a:r>
              <a:rPr lang="en-US" dirty="0" err="1"/>
              <a:t>pojaviti</a:t>
            </a:r>
            <a:r>
              <a:rPr lang="en-US" dirty="0"/>
              <a:t> </a:t>
            </a:r>
            <a:r>
              <a:rPr lang="en-US" dirty="0" err="1"/>
              <a:t>tijekom</a:t>
            </a:r>
            <a:r>
              <a:rPr lang="en-US" dirty="0"/>
              <a:t> </a:t>
            </a:r>
            <a:r>
              <a:rPr lang="en-US" dirty="0" err="1"/>
              <a:t>bilo</a:t>
            </a:r>
            <a:r>
              <a:rPr lang="en-US" dirty="0"/>
              <a:t> </a:t>
            </a:r>
            <a:r>
              <a:rPr lang="en-US" dirty="0" err="1"/>
              <a:t>kojeg</a:t>
            </a:r>
            <a:r>
              <a:rPr lang="en-US" dirty="0"/>
              <a:t> </a:t>
            </a:r>
            <a:r>
              <a:rPr lang="en-US" dirty="0" err="1"/>
              <a:t>postupka</a:t>
            </a:r>
            <a:r>
              <a:rPr lang="en-US" dirty="0"/>
              <a:t> u </a:t>
            </a:r>
            <a:r>
              <a:rPr lang="en-US" dirty="0" err="1"/>
              <a:t>kojem</a:t>
            </a:r>
            <a:r>
              <a:rPr lang="en-US" dirty="0"/>
              <a:t> </a:t>
            </a:r>
            <a:r>
              <a:rPr lang="en-US" dirty="0" err="1"/>
              <a:t>igla</a:t>
            </a:r>
            <a:r>
              <a:rPr lang="en-US" dirty="0"/>
              <a:t> </a:t>
            </a:r>
            <a:r>
              <a:rPr lang="en-US" dirty="0" err="1"/>
              <a:t>probija</a:t>
            </a:r>
            <a:r>
              <a:rPr lang="en-US" dirty="0"/>
              <a:t> </a:t>
            </a:r>
            <a:r>
              <a:rPr lang="en-US" dirty="0" err="1"/>
              <a:t>vanjsku</a:t>
            </a:r>
            <a:r>
              <a:rPr lang="en-US" dirty="0"/>
              <a:t> </a:t>
            </a:r>
            <a:r>
              <a:rPr lang="en-US" dirty="0" err="1"/>
              <a:t>čvrstu</a:t>
            </a:r>
            <a:r>
              <a:rPr lang="en-US" dirty="0"/>
              <a:t> </a:t>
            </a:r>
            <a:r>
              <a:rPr lang="en-US" dirty="0" err="1"/>
              <a:t>vezivnu</a:t>
            </a:r>
            <a:r>
              <a:rPr lang="en-US" dirty="0"/>
              <a:t> </a:t>
            </a:r>
            <a:r>
              <a:rPr lang="en-US" dirty="0" err="1"/>
              <a:t>ovojnicu</a:t>
            </a:r>
            <a:r>
              <a:rPr lang="en-US" dirty="0"/>
              <a:t> </a:t>
            </a:r>
            <a:r>
              <a:rPr lang="en-US" dirty="0" err="1"/>
              <a:t>oko</a:t>
            </a:r>
            <a:r>
              <a:rPr lang="en-US" dirty="0"/>
              <a:t> </a:t>
            </a:r>
            <a:r>
              <a:rPr lang="en-US" dirty="0" err="1"/>
              <a:t>moždine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nakon</a:t>
            </a:r>
            <a:r>
              <a:rPr lang="en-US" dirty="0"/>
              <a:t> toga </a:t>
            </a:r>
            <a:r>
              <a:rPr lang="en-US" dirty="0" err="1"/>
              <a:t>prouzroči</a:t>
            </a:r>
            <a:r>
              <a:rPr lang="en-US" dirty="0"/>
              <a:t> </a:t>
            </a:r>
            <a:r>
              <a:rPr lang="en-US" dirty="0" err="1"/>
              <a:t>curenje</a:t>
            </a:r>
            <a:r>
              <a:rPr lang="en-US" dirty="0"/>
              <a:t> </a:t>
            </a:r>
            <a:r>
              <a:rPr lang="en-US" dirty="0" err="1"/>
              <a:t>cerebrospinalne</a:t>
            </a:r>
            <a:r>
              <a:rPr lang="en-US" dirty="0"/>
              <a:t> </a:t>
            </a:r>
            <a:r>
              <a:rPr lang="en-US" dirty="0" err="1"/>
              <a:t>tekućin</a:t>
            </a:r>
            <a:r>
              <a:rPr lang="hr-HR" dirty="0"/>
              <a:t>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4631553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>
                <a:solidFill>
                  <a:schemeClr val="tx1"/>
                </a:solidFill>
              </a:rPr>
              <a:t>SIMPTOMI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/>
              <a:t>Glavobolja </a:t>
            </a:r>
          </a:p>
          <a:p>
            <a:r>
              <a:rPr lang="hr-HR" dirty="0"/>
              <a:t>Ukočenost vrata</a:t>
            </a:r>
          </a:p>
          <a:p>
            <a:r>
              <a:rPr lang="hr-HR" dirty="0"/>
              <a:t>Fotofobija</a:t>
            </a:r>
          </a:p>
          <a:p>
            <a:r>
              <a:rPr lang="hr-HR" dirty="0"/>
              <a:t>Subjektivni slušni simptomi </a:t>
            </a:r>
          </a:p>
          <a:p>
            <a:r>
              <a:rPr lang="hr-HR" dirty="0"/>
              <a:t>Mučnina</a:t>
            </a:r>
          </a:p>
          <a:p>
            <a:endParaRPr lang="hr-HR" dirty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9561" y="2638044"/>
            <a:ext cx="4100996" cy="285087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892825847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8017" y="500062"/>
            <a:ext cx="10515600" cy="1325563"/>
          </a:xfrm>
        </p:spPr>
        <p:txBody>
          <a:bodyPr/>
          <a:lstStyle/>
          <a:p>
            <a:r>
              <a:rPr lang="hr-HR" dirty="0">
                <a:solidFill>
                  <a:schemeClr val="tx1"/>
                </a:solidFill>
              </a:rPr>
              <a:t>MEĐUNARODNO DRUŠTVO ZA GLAVOBOLJU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kriteriji</a:t>
            </a:r>
            <a:r>
              <a:rPr lang="en-US" dirty="0"/>
              <a:t> </a:t>
            </a:r>
            <a:r>
              <a:rPr lang="en-US" dirty="0" err="1"/>
              <a:t>za</a:t>
            </a:r>
            <a:r>
              <a:rPr lang="en-US" dirty="0"/>
              <a:t> PDPH </a:t>
            </a:r>
            <a:r>
              <a:rPr lang="en-US" dirty="0" err="1"/>
              <a:t>uključuju</a:t>
            </a:r>
            <a:r>
              <a:rPr lang="en-US" dirty="0"/>
              <a:t> </a:t>
            </a:r>
            <a:r>
              <a:rPr lang="en-US" dirty="0" err="1"/>
              <a:t>glavobolju</a:t>
            </a:r>
            <a:r>
              <a:rPr lang="en-US" dirty="0"/>
              <a:t> </a:t>
            </a:r>
            <a:r>
              <a:rPr lang="en-US" dirty="0" err="1"/>
              <a:t>koja</a:t>
            </a:r>
            <a:r>
              <a:rPr lang="en-US" dirty="0"/>
              <a:t> se </a:t>
            </a:r>
            <a:r>
              <a:rPr lang="en-US" dirty="0" err="1"/>
              <a:t>razvija</a:t>
            </a:r>
            <a:r>
              <a:rPr lang="en-US" dirty="0"/>
              <a:t> </a:t>
            </a:r>
            <a:r>
              <a:rPr lang="en-US" dirty="0" err="1"/>
              <a:t>unutar</a:t>
            </a:r>
            <a:r>
              <a:rPr lang="en-US" dirty="0"/>
              <a:t> 7 dana </a:t>
            </a:r>
            <a:r>
              <a:rPr lang="en-US" dirty="0" err="1"/>
              <a:t>nakon</a:t>
            </a:r>
            <a:r>
              <a:rPr lang="en-US" dirty="0"/>
              <a:t> </a:t>
            </a:r>
            <a:r>
              <a:rPr lang="en-US" dirty="0" err="1"/>
              <a:t>postupka</a:t>
            </a:r>
            <a:r>
              <a:rPr lang="en-US" dirty="0"/>
              <a:t> </a:t>
            </a:r>
            <a:r>
              <a:rPr lang="en-US" dirty="0" err="1"/>
              <a:t>punkcije</a:t>
            </a:r>
            <a:endParaRPr lang="hr-HR" dirty="0"/>
          </a:p>
          <a:p>
            <a:r>
              <a:rPr lang="en-US" dirty="0"/>
              <a:t> </a:t>
            </a:r>
            <a:r>
              <a:rPr lang="en-US" dirty="0" err="1"/>
              <a:t>pojavljuje</a:t>
            </a:r>
            <a:r>
              <a:rPr lang="en-US" dirty="0"/>
              <a:t> se </a:t>
            </a:r>
            <a:r>
              <a:rPr lang="en-US" dirty="0" err="1"/>
              <a:t>ili</a:t>
            </a:r>
            <a:r>
              <a:rPr lang="en-US" dirty="0"/>
              <a:t> </a:t>
            </a:r>
            <a:r>
              <a:rPr lang="en-US" dirty="0" err="1"/>
              <a:t>pogoršava</a:t>
            </a:r>
            <a:r>
              <a:rPr lang="en-US" dirty="0"/>
              <a:t> </a:t>
            </a:r>
            <a:r>
              <a:rPr lang="en-US" dirty="0" err="1"/>
              <a:t>manje</a:t>
            </a:r>
            <a:r>
              <a:rPr lang="en-US" dirty="0"/>
              <a:t> od 15 </a:t>
            </a:r>
            <a:r>
              <a:rPr lang="en-US" dirty="0" err="1"/>
              <a:t>minuta</a:t>
            </a:r>
            <a:r>
              <a:rPr lang="en-US" dirty="0"/>
              <a:t> </a:t>
            </a:r>
            <a:r>
              <a:rPr lang="en-US" dirty="0" err="1"/>
              <a:t>nakon</a:t>
            </a:r>
            <a:r>
              <a:rPr lang="en-US" dirty="0"/>
              <a:t> </a:t>
            </a:r>
            <a:r>
              <a:rPr lang="en-US" dirty="0" err="1"/>
              <a:t>zauzimanja</a:t>
            </a:r>
            <a:r>
              <a:rPr lang="en-US" dirty="0"/>
              <a:t> </a:t>
            </a:r>
            <a:r>
              <a:rPr lang="en-US" dirty="0" err="1"/>
              <a:t>uspravnog</a:t>
            </a:r>
            <a:r>
              <a:rPr lang="en-US" dirty="0"/>
              <a:t> </a:t>
            </a:r>
            <a:r>
              <a:rPr lang="en-US" dirty="0" err="1"/>
              <a:t>položaja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poboljšava</a:t>
            </a:r>
            <a:r>
              <a:rPr lang="en-US" dirty="0"/>
              <a:t> se </a:t>
            </a:r>
            <a:r>
              <a:rPr lang="en-US" dirty="0" err="1"/>
              <a:t>nakon</a:t>
            </a:r>
            <a:r>
              <a:rPr lang="en-US" dirty="0"/>
              <a:t> </a:t>
            </a:r>
            <a:r>
              <a:rPr lang="en-US" dirty="0" err="1"/>
              <a:t>manje</a:t>
            </a:r>
            <a:r>
              <a:rPr lang="en-US" dirty="0"/>
              <a:t> od 30 </a:t>
            </a:r>
            <a:r>
              <a:rPr lang="en-US" dirty="0" err="1"/>
              <a:t>minuta</a:t>
            </a:r>
            <a:r>
              <a:rPr lang="en-US" dirty="0"/>
              <a:t> u </a:t>
            </a:r>
            <a:r>
              <a:rPr lang="en-US" dirty="0" err="1"/>
              <a:t>ležećem</a:t>
            </a:r>
            <a:r>
              <a:rPr lang="en-US" dirty="0"/>
              <a:t> </a:t>
            </a:r>
            <a:r>
              <a:rPr lang="hr-HR" dirty="0"/>
              <a:t>p</a:t>
            </a:r>
            <a:r>
              <a:rPr lang="en-US" dirty="0" err="1"/>
              <a:t>oložaju</a:t>
            </a:r>
            <a:endParaRPr lang="hr-HR" dirty="0"/>
          </a:p>
          <a:p>
            <a:r>
              <a:rPr lang="hr-HR" dirty="0"/>
              <a:t>Nestaje u roku od </a:t>
            </a:r>
            <a:r>
              <a:rPr lang="en-US" dirty="0"/>
              <a:t>14 dana </a:t>
            </a:r>
            <a:r>
              <a:rPr lang="en-US" dirty="0" err="1"/>
              <a:t>nakon</a:t>
            </a:r>
            <a:r>
              <a:rPr lang="en-US" dirty="0"/>
              <a:t> </a:t>
            </a:r>
            <a:r>
              <a:rPr lang="en-US" dirty="0" err="1"/>
              <a:t>punkcije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4296470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>
                <a:solidFill>
                  <a:schemeClr val="tx1"/>
                </a:solidFill>
              </a:rPr>
              <a:t>UČESTALOST I RIZIČNI FAKTORI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/>
              <a:t>Ovisi o više faktora: </a:t>
            </a:r>
            <a:r>
              <a:rPr lang="en-US" dirty="0" err="1"/>
              <a:t>dob</a:t>
            </a:r>
            <a:r>
              <a:rPr lang="en-US" dirty="0"/>
              <a:t>, </a:t>
            </a:r>
            <a:r>
              <a:rPr lang="en-US" dirty="0" err="1"/>
              <a:t>spol</a:t>
            </a:r>
            <a:r>
              <a:rPr lang="en-US" dirty="0"/>
              <a:t>, </a:t>
            </a:r>
            <a:r>
              <a:rPr lang="en-US" dirty="0" err="1"/>
              <a:t>indeks</a:t>
            </a:r>
            <a:r>
              <a:rPr lang="en-US" dirty="0"/>
              <a:t> </a:t>
            </a:r>
            <a:r>
              <a:rPr lang="en-US" dirty="0" err="1"/>
              <a:t>tjelesne</a:t>
            </a:r>
            <a:r>
              <a:rPr lang="en-US" dirty="0"/>
              <a:t> </a:t>
            </a:r>
            <a:r>
              <a:rPr lang="en-US" dirty="0" err="1"/>
              <a:t>mase</a:t>
            </a:r>
            <a:r>
              <a:rPr lang="en-US" dirty="0"/>
              <a:t>, </a:t>
            </a:r>
            <a:r>
              <a:rPr lang="en-US" dirty="0" err="1"/>
              <a:t>trudnoća</a:t>
            </a:r>
            <a:r>
              <a:rPr lang="en-US" dirty="0"/>
              <a:t> </a:t>
            </a:r>
            <a:endParaRPr lang="hr-HR" dirty="0"/>
          </a:p>
          <a:p>
            <a:r>
              <a:rPr lang="pl-PL" dirty="0"/>
              <a:t>veća kod žena u odnosu na muškarce, 3:1, a najčešća je u životnoj dobi između 18 i 30 godina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5096" y="4004152"/>
            <a:ext cx="2578721" cy="217281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9741" y="4216412"/>
            <a:ext cx="2783095" cy="235420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92514203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4D150F-6D11-4982-BE2D-D3845684FB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53363" y="365760"/>
            <a:ext cx="9367203" cy="1188720"/>
          </a:xfrm>
        </p:spPr>
        <p:txBody>
          <a:bodyPr>
            <a:normAutofit/>
          </a:bodyPr>
          <a:lstStyle/>
          <a:p>
            <a:r>
              <a:rPr lang="hr-HR" dirty="0">
                <a:cs typeface="Calibri Light"/>
              </a:rPr>
              <a:t>TRIJAŽA- COVID-19</a:t>
            </a:r>
            <a:endParaRPr lang="hr-HR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D816CB5-F28E-42FE-A12D-CC7673ABB6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53363" y="2176272"/>
            <a:ext cx="9367204" cy="4041648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hr-HR" sz="2400">
                <a:cs typeface="Calibri"/>
              </a:rPr>
              <a:t>Glavna tegoba, opće stanje, vitalni parametri, epidemiološka anamneza</a:t>
            </a:r>
          </a:p>
          <a:p>
            <a:endParaRPr lang="hr-HR" sz="2400">
              <a:cs typeface="Calibri"/>
            </a:endParaRPr>
          </a:p>
          <a:p>
            <a:r>
              <a:rPr lang="hr-HR" sz="2400">
                <a:cs typeface="Calibri"/>
              </a:rPr>
              <a:t>Epidemiološka anamneza- temperatura, otežano disanje, kašalj, gubitak mirisa i okusa, proljev, bolovi u mišićima</a:t>
            </a:r>
            <a:endParaRPr lang="hr-HR" sz="2400"/>
          </a:p>
          <a:p>
            <a:endParaRPr lang="hr-HR" sz="2400">
              <a:cs typeface="Calibri"/>
            </a:endParaRPr>
          </a:p>
          <a:p>
            <a:r>
              <a:rPr lang="hr-HR" sz="2400">
                <a:cs typeface="Calibri"/>
              </a:rPr>
              <a:t>Podatci o boravku izvan mjesta prebivališta ili u inozemstvu </a:t>
            </a:r>
            <a:endParaRPr lang="hr-HR" sz="2400"/>
          </a:p>
          <a:p>
            <a:endParaRPr lang="hr-HR" sz="2400">
              <a:cs typeface="Calibri"/>
            </a:endParaRPr>
          </a:p>
          <a:p>
            <a:r>
              <a:rPr lang="hr-HR" sz="2400">
                <a:cs typeface="Calibri"/>
              </a:rPr>
              <a:t>Kontakt s potvrđenim COVID bolesnikom ili samoizolacija</a:t>
            </a:r>
          </a:p>
        </p:txBody>
      </p:sp>
      <p:pic>
        <p:nvPicPr>
          <p:cNvPr id="4" name="Grafika 5" descr="Heartbeat">
            <a:extLst>
              <a:ext uri="{FF2B5EF4-FFF2-40B4-BE49-F238E27FC236}">
                <a16:creationId xmlns:a16="http://schemas.microsoft.com/office/drawing/2014/main" id="{2EFA3794-EADE-4ACA-8FED-77E6623143C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527102" y="5516593"/>
            <a:ext cx="1316966" cy="1345720"/>
          </a:xfrm>
          <a:prstGeom prst="rect">
            <a:avLst/>
          </a:prstGeom>
        </p:spPr>
      </p:pic>
      <p:pic>
        <p:nvPicPr>
          <p:cNvPr id="5" name="Slika 5" descr="Slika na kojoj se prikazuje biljka, cvijet, brokula&#10;&#10;Opis je automatski generiran">
            <a:extLst>
              <a:ext uri="{FF2B5EF4-FFF2-40B4-BE49-F238E27FC236}">
                <a16:creationId xmlns:a16="http://schemas.microsoft.com/office/drawing/2014/main" id="{715A91EE-57AE-409C-B162-E26BB9B4217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3079" y="6000761"/>
            <a:ext cx="1935656" cy="7462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0583141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>
                <a:solidFill>
                  <a:schemeClr val="tx1"/>
                </a:solidFill>
              </a:rPr>
              <a:t>LIJEČENJE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dobr</a:t>
            </a:r>
            <a:r>
              <a:rPr lang="hr-HR" dirty="0"/>
              <a:t>a</a:t>
            </a:r>
            <a:r>
              <a:rPr lang="en-US" dirty="0"/>
              <a:t> </a:t>
            </a:r>
            <a:r>
              <a:rPr lang="en-US" dirty="0" err="1"/>
              <a:t>hidracij</a:t>
            </a:r>
            <a:r>
              <a:rPr lang="hr-HR" dirty="0"/>
              <a:t>a</a:t>
            </a:r>
          </a:p>
          <a:p>
            <a:r>
              <a:rPr lang="en-US" dirty="0"/>
              <a:t> </a:t>
            </a:r>
            <a:r>
              <a:rPr lang="en-US" dirty="0" err="1"/>
              <a:t>mirovanj</a:t>
            </a:r>
            <a:r>
              <a:rPr lang="hr-HR" dirty="0"/>
              <a:t>e</a:t>
            </a:r>
          </a:p>
          <a:p>
            <a:r>
              <a:rPr lang="en-US" dirty="0"/>
              <a:t> </a:t>
            </a:r>
            <a:r>
              <a:rPr lang="en-US" dirty="0" err="1"/>
              <a:t>primjene</a:t>
            </a:r>
            <a:r>
              <a:rPr lang="en-US" dirty="0"/>
              <a:t> </a:t>
            </a:r>
            <a:r>
              <a:rPr lang="en-US" dirty="0" err="1"/>
              <a:t>analgetika</a:t>
            </a:r>
            <a:r>
              <a:rPr lang="en-US" dirty="0"/>
              <a:t> </a:t>
            </a:r>
            <a:endParaRPr lang="hr-HR" dirty="0"/>
          </a:p>
          <a:p>
            <a:r>
              <a:rPr lang="en-US" dirty="0"/>
              <a:t> </a:t>
            </a:r>
            <a:r>
              <a:rPr lang="hr-HR" dirty="0"/>
              <a:t>primjena </a:t>
            </a:r>
            <a:r>
              <a:rPr lang="en-US" dirty="0" err="1"/>
              <a:t>antiemetika</a:t>
            </a:r>
            <a:r>
              <a:rPr lang="en-US" dirty="0"/>
              <a:t> </a:t>
            </a:r>
            <a:r>
              <a:rPr lang="hr-HR" dirty="0"/>
              <a:t>( </a:t>
            </a:r>
            <a:r>
              <a:rPr lang="en-US" dirty="0" err="1"/>
              <a:t>po</a:t>
            </a:r>
            <a:r>
              <a:rPr lang="en-US" dirty="0"/>
              <a:t> </a:t>
            </a:r>
            <a:r>
              <a:rPr lang="en-US" dirty="0" err="1"/>
              <a:t>potreb</a:t>
            </a:r>
            <a:r>
              <a:rPr lang="hr-HR" dirty="0"/>
              <a:t>i 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4945093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24F334F-22BD-F54E-9C5C-9ED90AB8006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DE" dirty="0"/>
              <a:t>BURNOUT-SINDROM SAGRIJAVANJA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43A699D0-D56C-124D-9EAE-3C305087061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de-DE" dirty="0"/>
              <a:t>LAURA KRUMM 5.C</a:t>
            </a:r>
          </a:p>
        </p:txBody>
      </p:sp>
    </p:spTree>
    <p:extLst>
      <p:ext uri="{BB962C8B-B14F-4D97-AF65-F5344CB8AC3E}">
        <p14:creationId xmlns:p14="http://schemas.microsoft.com/office/powerpoint/2010/main" val="977722119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1935032-D164-1C4B-BB71-76DC1A3C11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31136" y="501967"/>
            <a:ext cx="7729728" cy="1188720"/>
          </a:xfrm>
        </p:spPr>
        <p:txBody>
          <a:bodyPr/>
          <a:lstStyle/>
          <a:p>
            <a:r>
              <a:rPr lang="de-DE" dirty="0"/>
              <a:t>OPĆENITO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D59EC0CC-16B6-394D-A51F-04A5678E05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46354" y="2172467"/>
            <a:ext cx="10515600" cy="3038629"/>
          </a:xfrm>
        </p:spPr>
        <p:txBody>
          <a:bodyPr>
            <a:normAutofit/>
          </a:bodyPr>
          <a:lstStyle/>
          <a:p>
            <a:r>
              <a:rPr lang="de-DE" sz="2400" dirty="0" err="1"/>
              <a:t>Naziv</a:t>
            </a:r>
            <a:r>
              <a:rPr lang="de-DE" sz="2400" dirty="0"/>
              <a:t> </a:t>
            </a:r>
            <a:r>
              <a:rPr lang="de-DE" sz="2400" dirty="0" err="1"/>
              <a:t>burnout</a:t>
            </a:r>
            <a:r>
              <a:rPr lang="de-DE" sz="2400" dirty="0"/>
              <a:t> </a:t>
            </a:r>
            <a:r>
              <a:rPr lang="de-DE" sz="2400" dirty="0" err="1"/>
              <a:t>skovao</a:t>
            </a:r>
            <a:r>
              <a:rPr lang="de-DE" sz="2400" dirty="0"/>
              <a:t> je </a:t>
            </a:r>
            <a:r>
              <a:rPr lang="de-DE" sz="2400" dirty="0" err="1"/>
              <a:t>američki</a:t>
            </a:r>
            <a:r>
              <a:rPr lang="de-DE" sz="2400" dirty="0"/>
              <a:t> </a:t>
            </a:r>
            <a:r>
              <a:rPr lang="de-DE" sz="2400" dirty="0" err="1"/>
              <a:t>psiholog</a:t>
            </a:r>
            <a:r>
              <a:rPr lang="de-DE" sz="2400" dirty="0"/>
              <a:t> Herbert Freudenberger 70-ih </a:t>
            </a:r>
            <a:r>
              <a:rPr lang="de-DE" sz="2400" dirty="0" err="1"/>
              <a:t>godina</a:t>
            </a:r>
            <a:r>
              <a:rPr lang="de-DE" sz="2400" dirty="0"/>
              <a:t> 20. </a:t>
            </a:r>
            <a:r>
              <a:rPr lang="de-DE" sz="2400" dirty="0" err="1"/>
              <a:t>stoljeća</a:t>
            </a:r>
            <a:endParaRPr lang="de-DE" sz="2400" dirty="0"/>
          </a:p>
          <a:p>
            <a:r>
              <a:rPr lang="de-DE" sz="2400" dirty="0" err="1"/>
              <a:t>Liječnici</a:t>
            </a:r>
            <a:r>
              <a:rPr lang="de-DE" sz="2400" dirty="0"/>
              <a:t> i </a:t>
            </a:r>
            <a:r>
              <a:rPr lang="de-DE" sz="2400" dirty="0" err="1"/>
              <a:t>medicinske</a:t>
            </a:r>
            <a:r>
              <a:rPr lang="de-DE" sz="2400" dirty="0"/>
              <a:t> </a:t>
            </a:r>
            <a:r>
              <a:rPr lang="de-DE" sz="2400" dirty="0" err="1"/>
              <a:t>sestre</a:t>
            </a:r>
            <a:r>
              <a:rPr lang="de-DE" sz="2400" dirty="0"/>
              <a:t> </a:t>
            </a:r>
            <a:r>
              <a:rPr lang="de-DE" sz="2400" dirty="0" err="1"/>
              <a:t>npr</a:t>
            </a:r>
            <a:r>
              <a:rPr lang="de-DE" sz="2400" dirty="0"/>
              <a:t>., koji se </a:t>
            </a:r>
            <a:r>
              <a:rPr lang="de-DE" sz="2400" dirty="0" err="1"/>
              <a:t>nesebično</a:t>
            </a:r>
            <a:r>
              <a:rPr lang="de-DE" sz="2400" dirty="0"/>
              <a:t> </a:t>
            </a:r>
            <a:r>
              <a:rPr lang="de-DE" sz="2400" dirty="0" err="1"/>
              <a:t>žrtvuju</a:t>
            </a:r>
            <a:r>
              <a:rPr lang="de-DE" sz="2400" dirty="0"/>
              <a:t> </a:t>
            </a:r>
            <a:r>
              <a:rPr lang="de-DE" sz="2400" dirty="0" err="1"/>
              <a:t>za</a:t>
            </a:r>
            <a:r>
              <a:rPr lang="de-DE" sz="2400" dirty="0"/>
              <a:t> </a:t>
            </a:r>
            <a:r>
              <a:rPr lang="de-DE" sz="2400" dirty="0" err="1"/>
              <a:t>svoje</a:t>
            </a:r>
            <a:r>
              <a:rPr lang="de-DE" sz="2400" dirty="0"/>
              <a:t> </a:t>
            </a:r>
            <a:r>
              <a:rPr lang="de-DE" sz="2400" dirty="0" err="1"/>
              <a:t>bolesnike</a:t>
            </a:r>
            <a:r>
              <a:rPr lang="de-DE" sz="2400" dirty="0"/>
              <a:t>, </a:t>
            </a:r>
            <a:r>
              <a:rPr lang="de-DE" sz="2400" dirty="0" err="1"/>
              <a:t>često</a:t>
            </a:r>
            <a:r>
              <a:rPr lang="de-DE" sz="2400" dirty="0"/>
              <a:t> </a:t>
            </a:r>
            <a:r>
              <a:rPr lang="de-DE" sz="2400" dirty="0" err="1"/>
              <a:t>završe</a:t>
            </a:r>
            <a:r>
              <a:rPr lang="de-DE" sz="2400" dirty="0"/>
              <a:t> s „</a:t>
            </a:r>
            <a:r>
              <a:rPr lang="de-DE" sz="2400" dirty="0" err="1"/>
              <a:t>burnoutom</a:t>
            </a:r>
            <a:r>
              <a:rPr lang="de-DE" sz="2400" dirty="0"/>
              <a:t>“- </a:t>
            </a:r>
            <a:r>
              <a:rPr lang="de-DE" sz="2400" dirty="0" err="1"/>
              <a:t>iscrpljeni</a:t>
            </a:r>
            <a:r>
              <a:rPr lang="de-DE" sz="2400" dirty="0"/>
              <a:t>, </a:t>
            </a:r>
            <a:r>
              <a:rPr lang="de-DE" sz="2400" dirty="0" err="1"/>
              <a:t>ravnodušni</a:t>
            </a:r>
            <a:r>
              <a:rPr lang="de-DE" sz="2400" dirty="0"/>
              <a:t> </a:t>
            </a:r>
            <a:r>
              <a:rPr lang="de-DE" sz="2400" dirty="0" err="1"/>
              <a:t>uz</a:t>
            </a:r>
            <a:r>
              <a:rPr lang="de-DE" sz="2400" dirty="0"/>
              <a:t> </a:t>
            </a:r>
            <a:r>
              <a:rPr lang="de-DE" sz="2400" dirty="0" err="1"/>
              <a:t>potpuni</a:t>
            </a:r>
            <a:r>
              <a:rPr lang="de-DE" sz="2400" dirty="0"/>
              <a:t> </a:t>
            </a:r>
            <a:r>
              <a:rPr lang="de-DE" sz="2400" dirty="0" err="1"/>
              <a:t>krah</a:t>
            </a:r>
            <a:r>
              <a:rPr lang="de-DE" sz="2400" dirty="0"/>
              <a:t> </a:t>
            </a:r>
            <a:r>
              <a:rPr lang="de-DE" sz="2400" dirty="0" err="1"/>
              <a:t>adaptacijskih</a:t>
            </a:r>
            <a:r>
              <a:rPr lang="de-DE" sz="2400" dirty="0"/>
              <a:t> </a:t>
            </a:r>
            <a:r>
              <a:rPr lang="de-DE" sz="2400" dirty="0" err="1"/>
              <a:t>mehanizam</a:t>
            </a:r>
            <a:endParaRPr lang="de-DE" sz="2400" dirty="0"/>
          </a:p>
          <a:p>
            <a:r>
              <a:rPr lang="de-DE" sz="36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292811619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2236C13-E4DD-9947-B24E-710E1BA489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KAKO SE DIJAGNOSTICIRA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21C783FC-FAA5-EA43-9352-46C9A71589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506662"/>
            <a:ext cx="10515600" cy="3058396"/>
          </a:xfrm>
        </p:spPr>
        <p:txBody>
          <a:bodyPr>
            <a:normAutofit/>
          </a:bodyPr>
          <a:lstStyle/>
          <a:p>
            <a:r>
              <a:rPr lang="de-DE" sz="2400" dirty="0" err="1"/>
              <a:t>Koriste</a:t>
            </a:r>
            <a:r>
              <a:rPr lang="de-DE" sz="2400" dirty="0"/>
              <a:t> se </a:t>
            </a:r>
            <a:r>
              <a:rPr lang="de-DE" sz="2400" dirty="0" err="1"/>
              <a:t>različiti</a:t>
            </a:r>
            <a:r>
              <a:rPr lang="de-DE" sz="2400" dirty="0"/>
              <a:t> </a:t>
            </a:r>
            <a:r>
              <a:rPr lang="de-DE" sz="2400" dirty="0" err="1"/>
              <a:t>upitnici</a:t>
            </a:r>
            <a:endParaRPr lang="de-DE" sz="2400" dirty="0"/>
          </a:p>
          <a:p>
            <a:r>
              <a:rPr lang="de-DE" sz="2400" dirty="0" err="1"/>
              <a:t>Najčešće</a:t>
            </a:r>
            <a:r>
              <a:rPr lang="de-DE" sz="2400" dirty="0"/>
              <a:t> se </a:t>
            </a:r>
            <a:r>
              <a:rPr lang="de-DE" sz="2400" dirty="0" err="1"/>
              <a:t>koristi</a:t>
            </a:r>
            <a:r>
              <a:rPr lang="de-DE" sz="2400" dirty="0"/>
              <a:t> </a:t>
            </a:r>
            <a:r>
              <a:rPr lang="de-DE" sz="2400" dirty="0" err="1"/>
              <a:t>samoocjenski</a:t>
            </a:r>
            <a:r>
              <a:rPr lang="de-DE" sz="2400" dirty="0"/>
              <a:t> </a:t>
            </a:r>
            <a:r>
              <a:rPr lang="de-DE" sz="2400" dirty="0" err="1"/>
              <a:t>Maslach</a:t>
            </a:r>
            <a:r>
              <a:rPr lang="de-DE" sz="2400" dirty="0"/>
              <a:t> </a:t>
            </a:r>
            <a:r>
              <a:rPr lang="de-DE" sz="2400" dirty="0" err="1"/>
              <a:t>upitnik</a:t>
            </a:r>
            <a:r>
              <a:rPr lang="de-DE" sz="2400" dirty="0"/>
              <a:t> o </a:t>
            </a:r>
            <a:r>
              <a:rPr lang="de-DE" sz="2400" dirty="0" err="1"/>
              <a:t>burnoutu</a:t>
            </a:r>
            <a:r>
              <a:rPr lang="de-DE" sz="2400" dirty="0"/>
              <a:t> </a:t>
            </a:r>
            <a:r>
              <a:rPr lang="de-DE" sz="2400" dirty="0" err="1"/>
              <a:t>koji</a:t>
            </a:r>
            <a:r>
              <a:rPr lang="de-DE" sz="2400" dirty="0"/>
              <a:t> je </a:t>
            </a:r>
            <a:r>
              <a:rPr lang="de-DE" sz="2400" dirty="0" err="1"/>
              <a:t>dostupan</a:t>
            </a:r>
            <a:r>
              <a:rPr lang="de-DE" sz="2400" dirty="0"/>
              <a:t> </a:t>
            </a:r>
            <a:r>
              <a:rPr lang="de-DE" sz="2400" dirty="0" err="1"/>
              <a:t>za</a:t>
            </a:r>
            <a:r>
              <a:rPr lang="de-DE" sz="2400" dirty="0"/>
              <a:t> </a:t>
            </a:r>
            <a:r>
              <a:rPr lang="de-DE" sz="2400" dirty="0" err="1"/>
              <a:t>različite</a:t>
            </a:r>
            <a:r>
              <a:rPr lang="de-DE" sz="2400" dirty="0"/>
              <a:t> </a:t>
            </a:r>
            <a:r>
              <a:rPr lang="de-DE" sz="2400" dirty="0" err="1"/>
              <a:t>grupe</a:t>
            </a:r>
            <a:r>
              <a:rPr lang="de-DE" sz="2400" dirty="0"/>
              <a:t> </a:t>
            </a:r>
            <a:r>
              <a:rPr lang="de-DE" sz="2400" dirty="0" err="1"/>
              <a:t>zanimanja</a:t>
            </a:r>
            <a:endParaRPr lang="de-DE" sz="2400" dirty="0"/>
          </a:p>
          <a:p>
            <a:r>
              <a:rPr lang="de-DE" sz="2400" dirty="0" err="1"/>
              <a:t>Ovaj</a:t>
            </a:r>
            <a:r>
              <a:rPr lang="de-DE" sz="2400" dirty="0"/>
              <a:t> </a:t>
            </a:r>
            <a:r>
              <a:rPr lang="de-DE" sz="2400" dirty="0" err="1"/>
              <a:t>upitnik</a:t>
            </a:r>
            <a:r>
              <a:rPr lang="de-DE" sz="2400" dirty="0"/>
              <a:t> </a:t>
            </a:r>
            <a:r>
              <a:rPr lang="de-DE" sz="2400" dirty="0" err="1"/>
              <a:t>nije</a:t>
            </a:r>
            <a:r>
              <a:rPr lang="de-DE" sz="2400" dirty="0"/>
              <a:t> </a:t>
            </a:r>
            <a:r>
              <a:rPr lang="de-DE" sz="2400" dirty="0" err="1"/>
              <a:t>razvijen</a:t>
            </a:r>
            <a:r>
              <a:rPr lang="de-DE" sz="2400" dirty="0"/>
              <a:t> </a:t>
            </a:r>
            <a:r>
              <a:rPr lang="de-DE" sz="2400" dirty="0" err="1"/>
              <a:t>za</a:t>
            </a:r>
            <a:r>
              <a:rPr lang="de-DE" sz="2400" dirty="0"/>
              <a:t> </a:t>
            </a:r>
            <a:r>
              <a:rPr lang="de-DE" sz="2400" dirty="0" err="1"/>
              <a:t>kliničku</a:t>
            </a:r>
            <a:r>
              <a:rPr lang="de-DE" sz="2400" dirty="0"/>
              <a:t> </a:t>
            </a:r>
            <a:r>
              <a:rPr lang="de-DE" sz="2400" dirty="0" err="1"/>
              <a:t>praksu</a:t>
            </a:r>
            <a:r>
              <a:rPr lang="de-DE" sz="2400" dirty="0"/>
              <a:t> </a:t>
            </a:r>
            <a:r>
              <a:rPr lang="de-DE" sz="2400" dirty="0" err="1"/>
              <a:t>već</a:t>
            </a:r>
            <a:r>
              <a:rPr lang="de-DE" sz="2400" dirty="0"/>
              <a:t> </a:t>
            </a:r>
            <a:r>
              <a:rPr lang="de-DE" sz="2400" dirty="0" err="1"/>
              <a:t>za</a:t>
            </a:r>
            <a:r>
              <a:rPr lang="de-DE" sz="2400" dirty="0"/>
              <a:t> </a:t>
            </a:r>
            <a:r>
              <a:rPr lang="de-DE" sz="2400" dirty="0" err="1"/>
              <a:t>istraživačke</a:t>
            </a:r>
            <a:r>
              <a:rPr lang="de-DE" sz="2400" dirty="0"/>
              <a:t> </a:t>
            </a:r>
            <a:r>
              <a:rPr lang="de-DE" sz="2400" dirty="0" err="1"/>
              <a:t>svrhe</a:t>
            </a:r>
            <a:r>
              <a:rPr lang="de-DE" sz="2400" dirty="0"/>
              <a:t>.</a:t>
            </a:r>
          </a:p>
          <a:p>
            <a:pPr marL="0" indent="0">
              <a:buNone/>
            </a:pPr>
            <a:br>
              <a:rPr lang="de-DE" sz="3600" dirty="0"/>
            </a:br>
            <a:endParaRPr lang="de-DE" sz="3600" dirty="0"/>
          </a:p>
        </p:txBody>
      </p:sp>
    </p:spTree>
    <p:extLst>
      <p:ext uri="{BB962C8B-B14F-4D97-AF65-F5344CB8AC3E}">
        <p14:creationId xmlns:p14="http://schemas.microsoft.com/office/powerpoint/2010/main" val="3223601987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 descr="Ein Bild, das Text enthält.&#10;&#10;Automatisch generierte Beschreibung">
            <a:extLst>
              <a:ext uri="{FF2B5EF4-FFF2-40B4-BE49-F238E27FC236}">
                <a16:creationId xmlns:a16="http://schemas.microsoft.com/office/drawing/2014/main" id="{9DE83327-4626-8C48-AB1E-29C84FD68E8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81955" y="643466"/>
            <a:ext cx="7428089" cy="5571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0132641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 descr="Ein Bild, das Text enthält.&#10;&#10;Automatisch generierte Beschreibung">
            <a:extLst>
              <a:ext uri="{FF2B5EF4-FFF2-40B4-BE49-F238E27FC236}">
                <a16:creationId xmlns:a16="http://schemas.microsoft.com/office/drawing/2014/main" id="{B84F3563-DC7F-7943-BE1F-91C0CC9D4DA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81131" y="643466"/>
            <a:ext cx="7029737" cy="5571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040272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8566D63-E825-5340-B77C-4B1DEE5879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RAZLIKA IZMEĐU BURNOUTA I DEPRESIJE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9A2448E6-82C9-BA44-AAE9-534F2DB4100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199" y="2431316"/>
            <a:ext cx="5181600" cy="3015755"/>
          </a:xfrm>
        </p:spPr>
        <p:txBody>
          <a:bodyPr/>
          <a:lstStyle/>
          <a:p>
            <a:r>
              <a:rPr lang="de-DE" sz="2400" b="1" dirty="0"/>
              <a:t>DEPRESIJA:</a:t>
            </a:r>
          </a:p>
          <a:p>
            <a:r>
              <a:rPr lang="de-DE" sz="2400" dirty="0" err="1"/>
              <a:t>osjećaj</a:t>
            </a:r>
            <a:r>
              <a:rPr lang="de-DE" sz="2400" dirty="0"/>
              <a:t> </a:t>
            </a:r>
            <a:r>
              <a:rPr lang="de-DE" sz="2400" dirty="0" err="1"/>
              <a:t>iscrpljenosti</a:t>
            </a:r>
            <a:r>
              <a:rPr lang="de-DE" sz="2400" dirty="0"/>
              <a:t>,</a:t>
            </a:r>
          </a:p>
          <a:p>
            <a:r>
              <a:rPr lang="de-DE" sz="2400" dirty="0" err="1"/>
              <a:t>sniženo</a:t>
            </a:r>
            <a:r>
              <a:rPr lang="de-DE" sz="2400" dirty="0"/>
              <a:t> </a:t>
            </a:r>
            <a:r>
              <a:rPr lang="de-DE" sz="2400" dirty="0" err="1"/>
              <a:t>raspoloženje</a:t>
            </a:r>
            <a:r>
              <a:rPr lang="de-DE" sz="2400" dirty="0"/>
              <a:t> </a:t>
            </a:r>
            <a:r>
              <a:rPr lang="de-DE" sz="2400" dirty="0" err="1"/>
              <a:t>te</a:t>
            </a:r>
            <a:endParaRPr lang="de-DE" sz="2400" dirty="0"/>
          </a:p>
          <a:p>
            <a:r>
              <a:rPr lang="de-DE" sz="2400" dirty="0" err="1"/>
              <a:t>smanjena</a:t>
            </a:r>
            <a:r>
              <a:rPr lang="de-DE" sz="2400" dirty="0"/>
              <a:t> </a:t>
            </a:r>
            <a:r>
              <a:rPr lang="de-DE" sz="2400" dirty="0" err="1"/>
              <a:t>učinkovitost</a:t>
            </a:r>
            <a:endParaRPr lang="de-DE" sz="2400" dirty="0"/>
          </a:p>
          <a:p>
            <a:endParaRPr lang="de-DE" dirty="0"/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2A467D36-CC1A-3545-A587-3D18C5F5888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2" y="2431316"/>
            <a:ext cx="5181600" cy="3536865"/>
          </a:xfrm>
        </p:spPr>
        <p:txBody>
          <a:bodyPr/>
          <a:lstStyle/>
          <a:p>
            <a:r>
              <a:rPr lang="de-DE" sz="2400" b="1" dirty="0"/>
              <a:t>BURNOUT:</a:t>
            </a:r>
          </a:p>
          <a:p>
            <a:r>
              <a:rPr lang="de-DE" sz="2400" dirty="0" err="1"/>
              <a:t>nisko</a:t>
            </a:r>
            <a:r>
              <a:rPr lang="de-DE" sz="2400" dirty="0"/>
              <a:t> </a:t>
            </a:r>
            <a:r>
              <a:rPr lang="de-DE" sz="2400" dirty="0" err="1"/>
              <a:t>samopouzdanje</a:t>
            </a:r>
            <a:r>
              <a:rPr lang="de-DE" sz="2400" dirty="0"/>
              <a:t> i </a:t>
            </a:r>
            <a:r>
              <a:rPr lang="de-DE" sz="2400" dirty="0" err="1"/>
              <a:t>samopoštovanje</a:t>
            </a:r>
            <a:r>
              <a:rPr lang="de-DE" sz="2400" dirty="0"/>
              <a:t>,</a:t>
            </a:r>
          </a:p>
          <a:p>
            <a:r>
              <a:rPr lang="de-DE" sz="2400" dirty="0" err="1"/>
              <a:t>beznađe</a:t>
            </a:r>
            <a:r>
              <a:rPr lang="de-DE" sz="2400" dirty="0"/>
              <a:t> </a:t>
            </a:r>
            <a:r>
              <a:rPr lang="de-DE" sz="2400" dirty="0" err="1"/>
              <a:t>te</a:t>
            </a:r>
            <a:endParaRPr lang="de-DE" sz="2400" dirty="0"/>
          </a:p>
          <a:p>
            <a:r>
              <a:rPr lang="de-DE" sz="2400" dirty="0" err="1"/>
              <a:t>suicidalne</a:t>
            </a:r>
            <a:r>
              <a:rPr lang="de-DE" sz="2400" dirty="0"/>
              <a:t> </a:t>
            </a:r>
            <a:r>
              <a:rPr lang="de-DE" sz="2400" dirty="0" err="1"/>
              <a:t>ideacije</a:t>
            </a:r>
            <a:r>
              <a:rPr lang="de-DE" sz="2400" dirty="0"/>
              <a:t> i </a:t>
            </a:r>
            <a:r>
              <a:rPr lang="de-DE" sz="2400" dirty="0" err="1"/>
              <a:t>porivi</a:t>
            </a:r>
            <a:endParaRPr lang="de-DE" sz="2400" dirty="0"/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16298991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Slika 6" descr="Slika na kojoj se prikazuje osoba, držanje, na zatvorenom, gledanje&#10;&#10;Opis je automatski generiran">
            <a:extLst>
              <a:ext uri="{FF2B5EF4-FFF2-40B4-BE49-F238E27FC236}">
                <a16:creationId xmlns:a16="http://schemas.microsoft.com/office/drawing/2014/main" id="{C135C216-83F1-45C4-A0F4-6BCA04F2097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38124" y="3149538"/>
            <a:ext cx="2743200" cy="189497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B8E6F87-0C37-42F1-B497-28B35D3D89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53363" y="365760"/>
            <a:ext cx="9367203" cy="1188720"/>
          </a:xfrm>
        </p:spPr>
        <p:txBody>
          <a:bodyPr>
            <a:normAutofit/>
          </a:bodyPr>
          <a:lstStyle/>
          <a:p>
            <a:r>
              <a:rPr lang="hr-HR" dirty="0">
                <a:cs typeface="Calibri Light"/>
              </a:rPr>
              <a:t>TRIJAŽA- COVID-19</a:t>
            </a:r>
            <a:endParaRPr lang="hr-HR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CC5C248-43AD-4297-BAED-772D5D7CEC8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2520" y="1940297"/>
            <a:ext cx="9367204" cy="4041648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hr-HR" sz="2000" dirty="0">
                <a:cs typeface="Calibri"/>
              </a:rPr>
              <a:t>Možemo reći za pacijente na OHBP-u koji nisu evidentirano zaraženi da mogu biti SUSPEKTNI što znači da mogu biti zaraženi virusom COVID-19 iako nisu evidentirano POZITIVNI</a:t>
            </a:r>
          </a:p>
          <a:p>
            <a:endParaRPr lang="hr-HR" sz="2000" dirty="0">
              <a:cs typeface="Calibri"/>
            </a:endParaRPr>
          </a:p>
          <a:p>
            <a:r>
              <a:rPr lang="hr-HR" sz="2000" dirty="0">
                <a:cs typeface="Calibri"/>
              </a:rPr>
              <a:t>Zbog toga osoblje mora imati zaštitnu opremu pri kontaktu s svakim pacijentom na OHBP-u jer se uvijek sumnja na zarazu virusom</a:t>
            </a:r>
            <a:endParaRPr lang="hr-HR" sz="2000" dirty="0"/>
          </a:p>
          <a:p>
            <a:endParaRPr lang="hr-HR" sz="2000" dirty="0">
              <a:cs typeface="Calibri"/>
            </a:endParaRPr>
          </a:p>
          <a:p>
            <a:pPr marL="0" indent="0">
              <a:buNone/>
            </a:pPr>
            <a:endParaRPr lang="hr-HR" sz="2000" dirty="0">
              <a:cs typeface="Calibri"/>
            </a:endParaRPr>
          </a:p>
          <a:p>
            <a:r>
              <a:rPr lang="hr-HR" sz="2000" dirty="0">
                <a:cs typeface="Calibri"/>
              </a:rPr>
              <a:t>OHBP ima DVA ULAZA na koji ulaze pacijenti koji SUMNJAJU na zarazu ili su već pozitivni i drugi ulaz oni koji nisu </a:t>
            </a:r>
          </a:p>
          <a:p>
            <a:endParaRPr lang="hr-HR" sz="2400" dirty="0">
              <a:cs typeface="Calibri"/>
            </a:endParaRPr>
          </a:p>
        </p:txBody>
      </p:sp>
      <p:pic>
        <p:nvPicPr>
          <p:cNvPr id="4" name="Grafika 5" descr="Heartbeat">
            <a:extLst>
              <a:ext uri="{FF2B5EF4-FFF2-40B4-BE49-F238E27FC236}">
                <a16:creationId xmlns:a16="http://schemas.microsoft.com/office/drawing/2014/main" id="{EEF92AB6-43C7-41D1-BC65-B82491AF920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498348" y="5430329"/>
            <a:ext cx="1345720" cy="14319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450697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2051538" y="118940"/>
            <a:ext cx="9607062" cy="2964229"/>
          </a:xfrm>
        </p:spPr>
        <p:txBody>
          <a:bodyPr>
            <a:normAutofit/>
          </a:bodyPr>
          <a:lstStyle/>
          <a:p>
            <a:r>
              <a:rPr lang="hr-HR" sz="6000" dirty="0"/>
              <a:t>PREOPERATIVNA ANKSIOZNOST I </a:t>
            </a:r>
            <a:br>
              <a:rPr lang="hr-HR" sz="6000" dirty="0"/>
            </a:br>
            <a:r>
              <a:rPr lang="hr-HR" sz="6000" dirty="0"/>
              <a:t>STRAH OD ANESTEZIJE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4888523" y="2708031"/>
            <a:ext cx="6465276" cy="3468932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endParaRPr lang="hr-HR" sz="4000" dirty="0"/>
          </a:p>
          <a:p>
            <a:pPr marL="0" indent="0">
              <a:buNone/>
            </a:pPr>
            <a:r>
              <a:rPr lang="hr-HR" sz="3500" dirty="0"/>
              <a:t>Katarina Tokić, KBC Sestre milosrdnice, Zagreb</a:t>
            </a:r>
          </a:p>
          <a:p>
            <a:endParaRPr lang="hr-HR" sz="4000" dirty="0"/>
          </a:p>
          <a:p>
            <a:endParaRPr lang="hr-HR" sz="4000" dirty="0"/>
          </a:p>
          <a:p>
            <a:pPr marL="0" indent="0">
              <a:buNone/>
            </a:pPr>
            <a:r>
              <a:rPr lang="hr-HR" sz="2000" dirty="0"/>
              <a:t>                                                       </a:t>
            </a:r>
            <a:r>
              <a:rPr lang="hr-HR" sz="2000" dirty="0" err="1"/>
              <a:t>Vanessa</a:t>
            </a:r>
            <a:r>
              <a:rPr lang="hr-HR" sz="2000" dirty="0"/>
              <a:t> </a:t>
            </a:r>
            <a:r>
              <a:rPr lang="hr-HR" sz="2000" dirty="0" err="1"/>
              <a:t>Ceković</a:t>
            </a:r>
            <a:endParaRPr lang="hr-HR" sz="2000" dirty="0"/>
          </a:p>
        </p:txBody>
      </p:sp>
      <p:sp>
        <p:nvSpPr>
          <p:cNvPr id="6" name="Pravokutni trokut 5"/>
          <p:cNvSpPr/>
          <p:nvPr/>
        </p:nvSpPr>
        <p:spPr>
          <a:xfrm rot="16200000">
            <a:off x="9448801" y="4138247"/>
            <a:ext cx="2432539" cy="2737336"/>
          </a:xfrm>
          <a:prstGeom prst="rt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pic>
        <p:nvPicPr>
          <p:cNvPr id="1026" name="Picture 2" descr="ANKSIOZNOST: Simptomi mogu biti psihološki i fizički, a najvažnije je da ih  ne ignorirate – Net.hr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758" y="3220367"/>
            <a:ext cx="4117975" cy="2748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6698261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3751384" y="365125"/>
            <a:ext cx="7602415" cy="1325563"/>
          </a:xfrm>
        </p:spPr>
        <p:txBody>
          <a:bodyPr>
            <a:normAutofit/>
          </a:bodyPr>
          <a:lstStyle/>
          <a:p>
            <a:r>
              <a:rPr lang="hr-HR" sz="4800" dirty="0"/>
              <a:t>Anksioznost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2754923" y="2063263"/>
            <a:ext cx="8598877" cy="4113700"/>
          </a:xfrm>
        </p:spPr>
        <p:txBody>
          <a:bodyPr/>
          <a:lstStyle/>
          <a:p>
            <a:r>
              <a:rPr lang="hr-HR" dirty="0"/>
              <a:t>tjeskoba koja se može opisati kao osjećaj napetosti, zabrinutosti, velikog stresa, panike ili straha</a:t>
            </a:r>
          </a:p>
          <a:p>
            <a:endParaRPr lang="hr-HR" dirty="0"/>
          </a:p>
          <a:p>
            <a:r>
              <a:rPr lang="hr-HR" dirty="0"/>
              <a:t>javlja se kada je osoba izložena nekoj stvarnoj ili izmišljenoj prijetećoj situaciji, u ovom slučaju stvarnom; operativnom zahvatu i anesteziji</a:t>
            </a:r>
          </a:p>
          <a:p>
            <a:endParaRPr lang="hr-HR" dirty="0"/>
          </a:p>
          <a:p>
            <a:r>
              <a:rPr lang="hr-HR" dirty="0"/>
              <a:t>očituje se fizičkim i psihičkim simptomima</a:t>
            </a:r>
          </a:p>
          <a:p>
            <a:endParaRPr lang="hr-HR" dirty="0"/>
          </a:p>
          <a:p>
            <a:endParaRPr lang="hr-HR" dirty="0"/>
          </a:p>
          <a:p>
            <a:endParaRPr lang="hr-HR" dirty="0"/>
          </a:p>
        </p:txBody>
      </p:sp>
      <p:sp>
        <p:nvSpPr>
          <p:cNvPr id="4" name="Pravokutni trokut 3"/>
          <p:cNvSpPr/>
          <p:nvPr/>
        </p:nvSpPr>
        <p:spPr>
          <a:xfrm rot="5400000">
            <a:off x="-1" y="269630"/>
            <a:ext cx="2491154" cy="2198077"/>
          </a:xfrm>
          <a:prstGeom prst="rtTriangl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cxnSp>
        <p:nvCxnSpPr>
          <p:cNvPr id="7" name="Ravni poveznik 6"/>
          <p:cNvCxnSpPr/>
          <p:nvPr/>
        </p:nvCxnSpPr>
        <p:spPr>
          <a:xfrm>
            <a:off x="2133600" y="1793631"/>
            <a:ext cx="10058400" cy="23446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5921879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3751384" y="365125"/>
            <a:ext cx="7602415" cy="1325563"/>
          </a:xfrm>
        </p:spPr>
        <p:txBody>
          <a:bodyPr>
            <a:normAutofit/>
          </a:bodyPr>
          <a:lstStyle/>
          <a:p>
            <a:r>
              <a:rPr lang="hr-HR" sz="4800" dirty="0"/>
              <a:t>Anksioznost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2754923" y="2063263"/>
            <a:ext cx="8598877" cy="4113700"/>
          </a:xfrm>
        </p:spPr>
        <p:txBody>
          <a:bodyPr>
            <a:normAutofit/>
          </a:bodyPr>
          <a:lstStyle/>
          <a:p>
            <a:r>
              <a:rPr lang="hr-HR" dirty="0"/>
              <a:t>75% pacijenata izjavljuje osjećaj anksioznosti/straha</a:t>
            </a:r>
          </a:p>
          <a:p>
            <a:r>
              <a:rPr lang="hr-HR" dirty="0"/>
              <a:t>strah od anestezije - operativni zahvat</a:t>
            </a:r>
          </a:p>
          <a:p>
            <a:endParaRPr lang="hr-HR" dirty="0"/>
          </a:p>
          <a:p>
            <a:r>
              <a:rPr lang="hr-HR" dirty="0"/>
              <a:t>Faktori koji utječu na stupanj anksioznosti:</a:t>
            </a:r>
          </a:p>
          <a:p>
            <a:pPr lvl="1">
              <a:buFont typeface="Wingdings" pitchFamily="2" charset="2"/>
              <a:buChar char="Ø"/>
            </a:pPr>
            <a:r>
              <a:rPr lang="hr-HR" dirty="0"/>
              <a:t> dob</a:t>
            </a:r>
          </a:p>
          <a:p>
            <a:pPr lvl="1">
              <a:buFont typeface="Wingdings" pitchFamily="2" charset="2"/>
              <a:buChar char="Ø"/>
            </a:pPr>
            <a:r>
              <a:rPr lang="hr-HR" dirty="0"/>
              <a:t>spol</a:t>
            </a:r>
          </a:p>
          <a:p>
            <a:pPr lvl="1">
              <a:buFont typeface="Wingdings" pitchFamily="2" charset="2"/>
              <a:buChar char="Ø"/>
            </a:pPr>
            <a:r>
              <a:rPr lang="hr-HR" dirty="0"/>
              <a:t>tip i opsežnost operacije</a:t>
            </a:r>
          </a:p>
          <a:p>
            <a:pPr lvl="1">
              <a:buFont typeface="Wingdings" pitchFamily="2" charset="2"/>
              <a:buChar char="Ø"/>
            </a:pPr>
            <a:r>
              <a:rPr lang="hr-HR" dirty="0"/>
              <a:t>prethodno iskustvo  </a:t>
            </a:r>
          </a:p>
          <a:p>
            <a:pPr lvl="1">
              <a:buFont typeface="Wingdings" pitchFamily="2" charset="2"/>
              <a:buChar char="Ø"/>
            </a:pPr>
            <a:r>
              <a:rPr lang="hr-HR" dirty="0"/>
              <a:t>osobna osjetljivost na stres </a:t>
            </a:r>
          </a:p>
          <a:p>
            <a:endParaRPr lang="hr-HR" dirty="0"/>
          </a:p>
          <a:p>
            <a:endParaRPr lang="hr-HR" dirty="0"/>
          </a:p>
          <a:p>
            <a:endParaRPr lang="hr-HR" dirty="0"/>
          </a:p>
          <a:p>
            <a:endParaRPr lang="hr-HR" dirty="0"/>
          </a:p>
          <a:p>
            <a:endParaRPr lang="hr-HR" dirty="0"/>
          </a:p>
          <a:p>
            <a:endParaRPr lang="hr-HR" dirty="0"/>
          </a:p>
          <a:p>
            <a:endParaRPr lang="hr-HR" dirty="0"/>
          </a:p>
        </p:txBody>
      </p:sp>
      <p:sp>
        <p:nvSpPr>
          <p:cNvPr id="4" name="Pravokutni trokut 3"/>
          <p:cNvSpPr/>
          <p:nvPr/>
        </p:nvSpPr>
        <p:spPr>
          <a:xfrm rot="5400000">
            <a:off x="-1" y="269630"/>
            <a:ext cx="2491154" cy="2198077"/>
          </a:xfrm>
          <a:prstGeom prst="rtTriangl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cxnSp>
        <p:nvCxnSpPr>
          <p:cNvPr id="7" name="Ravni poveznik 6"/>
          <p:cNvCxnSpPr/>
          <p:nvPr/>
        </p:nvCxnSpPr>
        <p:spPr>
          <a:xfrm>
            <a:off x="2133600" y="1793631"/>
            <a:ext cx="10058400" cy="23446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47818064"/>
      </p:ext>
    </p:extLst>
  </p:cSld>
  <p:clrMapOvr>
    <a:masterClrMapping/>
  </p:clrMapOvr>
</p:sld>
</file>

<file path=ppt/theme/theme1.xml><?xml version="1.0" encoding="utf-8"?>
<a:theme xmlns:a="http://schemas.openxmlformats.org/drawingml/2006/main" name="Paket">
  <a:themeElements>
    <a:clrScheme name="Sivi tonovi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Paket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Paket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107000"/>
                <a:lumMod val="103000"/>
              </a:schemeClr>
            </a:gs>
            <a:gs pos="100000">
              <a:schemeClr val="phClr">
                <a:tint val="82000"/>
                <a:satMod val="109000"/>
                <a:lumMod val="103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3000"/>
                <a:lumMod val="100000"/>
              </a:schemeClr>
            </a:gs>
            <a:gs pos="100000">
              <a:schemeClr val="phClr">
                <a:shade val="93000"/>
                <a:satMod val="11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5880" dist="1524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prstMaterial="dkEdge">
            <a:bevelT w="0" h="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7000"/>
                <a:shade val="100000"/>
                <a:satMod val="185000"/>
                <a:lumMod val="120000"/>
              </a:schemeClr>
            </a:gs>
            <a:gs pos="100000">
              <a:schemeClr val="phClr">
                <a:tint val="96000"/>
                <a:shade val="95000"/>
                <a:satMod val="215000"/>
                <a:lumMod val="80000"/>
              </a:schemeClr>
            </a:gs>
          </a:gsLst>
          <a:path path="circle">
            <a:fillToRect l="50000" t="55000" r="125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cel" id="{8BEC4385-4EB9-4D53-BFB5-0EA123736B6D}" vid="{A425FB89-E954-4A2A-81DC-D90804A94DBA}"/>
    </a:ext>
  </a:extLst>
</a:theme>
</file>

<file path=ppt/theme/theme2.xml><?xml version="1.0" encoding="utf-8"?>
<a:theme xmlns:a="http://schemas.openxmlformats.org/drawingml/2006/main" name="Tema sustava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369</TotalTime>
  <Words>1790</Words>
  <Application>Microsoft Office PowerPoint</Application>
  <PresentationFormat>Široki zaslon</PresentationFormat>
  <Paragraphs>314</Paragraphs>
  <Slides>56</Slides>
  <Notes>1</Notes>
  <HiddenSlides>0</HiddenSlides>
  <MMClips>0</MMClips>
  <ScaleCrop>false</ScaleCrop>
  <HeadingPairs>
    <vt:vector size="6" baseType="variant">
      <vt:variant>
        <vt:lpstr>Korišteni fontovi</vt:lpstr>
      </vt:variant>
      <vt:variant>
        <vt:i4>4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56</vt:i4>
      </vt:variant>
    </vt:vector>
  </HeadingPairs>
  <TitlesOfParts>
    <vt:vector size="61" baseType="lpstr">
      <vt:lpstr>Arial</vt:lpstr>
      <vt:lpstr>Calibri</vt:lpstr>
      <vt:lpstr>Gill Sans MT</vt:lpstr>
      <vt:lpstr>Wingdings</vt:lpstr>
      <vt:lpstr>Paket</vt:lpstr>
      <vt:lpstr>13. KONGRES HRVATSKOG DRUŠTVA MEDICINSKIH SESTARA ANESTEZIJE, REANIMACIJE, INTENZIVNE SKRBI I TRANSFUZIJE</vt:lpstr>
      <vt:lpstr>ORGANIZACIJA OHBP-a U PANDEMIJI COVID-19  Marina Friščić, mag. med. techn.</vt:lpstr>
      <vt:lpstr>Objedinjeni hitni bolnički prijam</vt:lpstr>
      <vt:lpstr>OHBP</vt:lpstr>
      <vt:lpstr>TRIJAŽA- COVID-19</vt:lpstr>
      <vt:lpstr>TRIJAŽA- COVID-19</vt:lpstr>
      <vt:lpstr>PREOPERATIVNA ANKSIOZNOST I  STRAH OD ANESTEZIJE</vt:lpstr>
      <vt:lpstr>Anksioznost</vt:lpstr>
      <vt:lpstr>Anksioznost</vt:lpstr>
      <vt:lpstr>Komplikacije koje uzrokuje preoperativna anksioznost </vt:lpstr>
      <vt:lpstr>Sprječavanje anksioznosti i straha od anestezije</vt:lpstr>
      <vt:lpstr>ZDRAVSTVENA NJEGA POTENCIJALNOG DONORA ORGANA</vt:lpstr>
      <vt:lpstr>DONOR</vt:lpstr>
      <vt:lpstr>Sestrinske intervencije kod potencijalnog donora</vt:lpstr>
      <vt:lpstr>Sestrinske intervencije kod potencijalnog donora</vt:lpstr>
      <vt:lpstr>Sestrinske dijagnoze</vt:lpstr>
      <vt:lpstr>MEDICINSKA SESTRA/ TEHNIČAR KAO ČLAN EKSPLANTACIJSKOG TIMA U SKRBI ZA DONORA ORGANA I TKIVA</vt:lpstr>
      <vt:lpstr>PowerPoint prezentacija</vt:lpstr>
      <vt:lpstr>Provođenje kliničkih ispitivanja kojima se dokazuje trajna anea i smrt moždanog debla</vt:lpstr>
      <vt:lpstr>OBITELJ DONORA- Razgovor vodi intenzivist i koordinator</vt:lpstr>
      <vt:lpstr>Održavanja donora</vt:lpstr>
      <vt:lpstr>Skrb za donora</vt:lpstr>
      <vt:lpstr>Ekspantacija organa</vt:lpstr>
      <vt:lpstr>PowerPoint prezentacija</vt:lpstr>
      <vt:lpstr>ULOGA MEDICINSKE SESTRE U PRAĆENJU HEMODINAMIKE NAKON KARDIOKIRURŠKE OPERACIJE</vt:lpstr>
      <vt:lpstr>HEMODINAMIKA</vt:lpstr>
      <vt:lpstr>PARAMETRI PRAĆENJA</vt:lpstr>
      <vt:lpstr>PowerPoint prezentacija</vt:lpstr>
      <vt:lpstr>INTERVENCIJE MEDICINSKE SESTRE</vt:lpstr>
      <vt:lpstr>LIJEČENJE HEMODINAMSKOG POREMEĆAJA</vt:lpstr>
      <vt:lpstr>SESTRINSKE DIJAGNOZE</vt:lpstr>
      <vt:lpstr>Svi smo mi borci protiv koronavirusa</vt:lpstr>
      <vt:lpstr>SESTRINSTVO COVID - 19</vt:lpstr>
      <vt:lpstr>stanovništvo</vt:lpstr>
      <vt:lpstr>cilj kampanje</vt:lpstr>
      <vt:lpstr>PowerPoint prezentacija</vt:lpstr>
      <vt:lpstr>prevencija – osnovno načelo u sprečavanju širenja covid - 19</vt:lpstr>
      <vt:lpstr>plakati </vt:lpstr>
      <vt:lpstr>Zdravstveni sustav u korona krizi</vt:lpstr>
      <vt:lpstr>Karakteristike krize</vt:lpstr>
      <vt:lpstr>Krizni stožer</vt:lpstr>
      <vt:lpstr>Ekspertna skupina stožera</vt:lpstr>
      <vt:lpstr>Djelokrug rada kriznog stožera</vt:lpstr>
      <vt:lpstr>Upravljanje u kriznim situacijama</vt:lpstr>
      <vt:lpstr>PDPH</vt:lpstr>
      <vt:lpstr>PDPH</vt:lpstr>
      <vt:lpstr>SIMPTOMI</vt:lpstr>
      <vt:lpstr>MEĐUNARODNO DRUŠTVO ZA GLAVOBOLJU</vt:lpstr>
      <vt:lpstr>UČESTALOST I RIZIČNI FAKTORI</vt:lpstr>
      <vt:lpstr>LIJEČENJE</vt:lpstr>
      <vt:lpstr>BURNOUT-SINDROM SAGRIJAVANJA</vt:lpstr>
      <vt:lpstr>OPĆENITO</vt:lpstr>
      <vt:lpstr>KAKO SE DIJAGNOSTICIRA</vt:lpstr>
      <vt:lpstr>PowerPoint prezentacija</vt:lpstr>
      <vt:lpstr>PowerPoint prezentacija</vt:lpstr>
      <vt:lpstr>RAZLIKA IZMEĐU BURNOUTA I DEPRESIJE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ORGANIZACIJ</dc:title>
  <dc:creator>Test</dc:creator>
  <cp:lastModifiedBy>Komp</cp:lastModifiedBy>
  <cp:revision>412</cp:revision>
  <dcterms:created xsi:type="dcterms:W3CDTF">2020-11-16T12:42:38Z</dcterms:created>
  <dcterms:modified xsi:type="dcterms:W3CDTF">2020-11-24T13:25:50Z</dcterms:modified>
</cp:coreProperties>
</file>